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96" r:id="rId4"/>
  </p:sldMasterIdLst>
  <p:notesMasterIdLst>
    <p:notesMasterId r:id="rId11"/>
  </p:notesMasterIdLst>
  <p:handoutMasterIdLst>
    <p:handoutMasterId r:id="rId12"/>
  </p:handoutMasterIdLst>
  <p:sldIdLst>
    <p:sldId id="532" r:id="rId5"/>
    <p:sldId id="533" r:id="rId6"/>
    <p:sldId id="536" r:id="rId7"/>
    <p:sldId id="526" r:id="rId8"/>
    <p:sldId id="528" r:id="rId9"/>
    <p:sldId id="530" r:id="rId10"/>
  </p:sldIdLst>
  <p:sldSz cx="9144000" cy="6858000" type="screen4x3"/>
  <p:notesSz cx="6797675" cy="9872663"/>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ore"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8A6C8"/>
    <a:srgbClr val="99D7E5"/>
    <a:srgbClr val="0787A1"/>
    <a:srgbClr val="007AD6"/>
    <a:srgbClr val="000099"/>
    <a:srgbClr val="990099"/>
    <a:srgbClr val="254F9C"/>
    <a:srgbClr val="AFE0EB"/>
    <a:srgbClr val="CC0000"/>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80" autoAdjust="0"/>
    <p:restoredTop sz="80940" autoAdjust="0"/>
  </p:normalViewPr>
  <p:slideViewPr>
    <p:cSldViewPr snapToGrid="0">
      <p:cViewPr varScale="1">
        <p:scale>
          <a:sx n="63" d="100"/>
          <a:sy n="63" d="100"/>
        </p:scale>
        <p:origin x="-1286" y="-77"/>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notesViewPr>
    <p:cSldViewPr snapToGrid="0">
      <p:cViewPr>
        <p:scale>
          <a:sx n="125" d="100"/>
          <a:sy n="125" d="100"/>
        </p:scale>
        <p:origin x="-1310" y="946"/>
      </p:cViewPr>
      <p:guideLst>
        <p:guide orient="horz" pos="3110"/>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3633"/>
          </a:xfrm>
          <a:prstGeom prst="rect">
            <a:avLst/>
          </a:prstGeom>
        </p:spPr>
        <p:txBody>
          <a:bodyPr vert="horz" lIns="92885" tIns="46442" rIns="92885" bIns="46442" rtlCol="0"/>
          <a:lstStyle>
            <a:lvl1pPr algn="r">
              <a:defRPr sz="1200"/>
            </a:lvl1pPr>
          </a:lstStyle>
          <a:p>
            <a:fld id="{F3D53DB6-B2D6-9A4F-A06C-9DE9EA6F7DD3}" type="datetimeFigureOut">
              <a:rPr lang="en-US" smtClean="0"/>
              <a:pPr/>
              <a:t>2/24/2017</a:t>
            </a:fld>
            <a:endParaRPr lang="en-US" dirty="0"/>
          </a:p>
        </p:txBody>
      </p:sp>
      <p:sp>
        <p:nvSpPr>
          <p:cNvPr id="4" name="Footer Placeholder 3"/>
          <p:cNvSpPr>
            <a:spLocks noGrp="1"/>
          </p:cNvSpPr>
          <p:nvPr>
            <p:ph type="ftr" sz="quarter" idx="2"/>
          </p:nvPr>
        </p:nvSpPr>
        <p:spPr>
          <a:xfrm>
            <a:off x="0" y="9377317"/>
            <a:ext cx="2945659" cy="493633"/>
          </a:xfrm>
          <a:prstGeom prst="rect">
            <a:avLst/>
          </a:prstGeom>
        </p:spPr>
        <p:txBody>
          <a:bodyPr vert="horz" lIns="92885" tIns="46442" rIns="92885" bIns="464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377317"/>
            <a:ext cx="2945659" cy="493633"/>
          </a:xfrm>
          <a:prstGeom prst="rect">
            <a:avLst/>
          </a:prstGeom>
        </p:spPr>
        <p:txBody>
          <a:bodyPr vert="horz" lIns="92885" tIns="46442" rIns="92885" bIns="46442" rtlCol="0" anchor="b"/>
          <a:lstStyle>
            <a:lvl1pPr algn="r">
              <a:defRPr sz="1200"/>
            </a:lvl1pPr>
          </a:lstStyle>
          <a:p>
            <a:fld id="{BD6FAFC7-4558-764F-A640-6BC3F2A653CE}" type="slidenum">
              <a:rPr lang="en-US" smtClean="0"/>
              <a:pPr/>
              <a:t>‹N›</a:t>
            </a:fld>
            <a:endParaRPr lang="en-US" dirty="0"/>
          </a:p>
        </p:txBody>
      </p:sp>
    </p:spTree>
    <p:extLst>
      <p:ext uri="{BB962C8B-B14F-4D97-AF65-F5344CB8AC3E}">
        <p14:creationId xmlns="" xmlns:p14="http://schemas.microsoft.com/office/powerpoint/2010/main" val="14973075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idx="1"/>
          </p:nvPr>
        </p:nvSpPr>
        <p:spPr>
          <a:xfrm>
            <a:off x="3850444" y="0"/>
            <a:ext cx="2945659" cy="493633"/>
          </a:xfrm>
          <a:prstGeom prst="rect">
            <a:avLst/>
          </a:prstGeom>
        </p:spPr>
        <p:txBody>
          <a:bodyPr vert="horz" lIns="92885" tIns="46442" rIns="92885" bIns="46442" rtlCol="0"/>
          <a:lstStyle>
            <a:lvl1pPr algn="r">
              <a:defRPr sz="1200"/>
            </a:lvl1pPr>
          </a:lstStyle>
          <a:p>
            <a:fld id="{6C0B4C64-571D-D748-AC2B-636E97AE73BE}" type="datetimeFigureOut">
              <a:rPr lang="en-US" smtClean="0"/>
              <a:pPr/>
              <a:t>2/24/2017</a:t>
            </a:fld>
            <a:endParaRPr lang="en-US" dirty="0"/>
          </a:p>
        </p:txBody>
      </p:sp>
      <p:sp>
        <p:nvSpPr>
          <p:cNvPr id="4" name="Slide Image Placeholder 3"/>
          <p:cNvSpPr>
            <a:spLocks noGrp="1" noRot="1" noChangeAspect="1"/>
          </p:cNvSpPr>
          <p:nvPr>
            <p:ph type="sldImg" idx="2"/>
          </p:nvPr>
        </p:nvSpPr>
        <p:spPr>
          <a:xfrm>
            <a:off x="931863" y="739775"/>
            <a:ext cx="4933950" cy="3702050"/>
          </a:xfrm>
          <a:prstGeom prst="rect">
            <a:avLst/>
          </a:prstGeom>
          <a:noFill/>
          <a:ln w="12700">
            <a:solidFill>
              <a:prstClr val="black"/>
            </a:solidFill>
          </a:ln>
        </p:spPr>
        <p:txBody>
          <a:bodyPr vert="horz" lIns="92885" tIns="46442" rIns="92885" bIns="46442" rtlCol="0" anchor="ctr"/>
          <a:lstStyle/>
          <a:p>
            <a:endParaRPr lang="en-US" dirty="0"/>
          </a:p>
        </p:txBody>
      </p:sp>
      <p:sp>
        <p:nvSpPr>
          <p:cNvPr id="5" name="Notes Placeholder 4"/>
          <p:cNvSpPr>
            <a:spLocks noGrp="1"/>
          </p:cNvSpPr>
          <p:nvPr>
            <p:ph type="body" sz="quarter" idx="3"/>
          </p:nvPr>
        </p:nvSpPr>
        <p:spPr>
          <a:xfrm>
            <a:off x="679768" y="4689516"/>
            <a:ext cx="5438140" cy="4442698"/>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7"/>
            <a:ext cx="2945659" cy="493633"/>
          </a:xfrm>
          <a:prstGeom prst="rect">
            <a:avLst/>
          </a:prstGeom>
        </p:spPr>
        <p:txBody>
          <a:bodyPr vert="horz" lIns="92885" tIns="46442" rIns="92885" bIns="464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377317"/>
            <a:ext cx="2945659" cy="493633"/>
          </a:xfrm>
          <a:prstGeom prst="rect">
            <a:avLst/>
          </a:prstGeom>
        </p:spPr>
        <p:txBody>
          <a:bodyPr vert="horz" lIns="92885" tIns="46442" rIns="92885" bIns="46442" rtlCol="0" anchor="b"/>
          <a:lstStyle>
            <a:lvl1pPr algn="r">
              <a:defRPr sz="1200"/>
            </a:lvl1pPr>
          </a:lstStyle>
          <a:p>
            <a:fld id="{CA19A758-BB6D-C145-9DB7-2653BC3DBBC5}" type="slidenum">
              <a:rPr lang="en-US" smtClean="0"/>
              <a:pPr/>
              <a:t>‹N›</a:t>
            </a:fld>
            <a:endParaRPr lang="en-US" dirty="0"/>
          </a:p>
        </p:txBody>
      </p:sp>
    </p:spTree>
    <p:extLst>
      <p:ext uri="{BB962C8B-B14F-4D97-AF65-F5344CB8AC3E}">
        <p14:creationId xmlns="" xmlns:p14="http://schemas.microsoft.com/office/powerpoint/2010/main" val="1026515321"/>
      </p:ext>
    </p:extLst>
  </p:cSld>
  <p:clrMap bg1="lt1" tx1="dk1" bg2="lt2" tx2="dk2" accent1="accent1" accent2="accent2" accent3="accent3" accent4="accent4" accent5="accent5" accent6="accent6" hlink="hlink" folHlink="folHlink"/>
  <p:hf hdr="0" ftr="0" dt="0"/>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7" y="4689515"/>
            <a:ext cx="5461991" cy="5183147"/>
          </a:xfrm>
        </p:spPr>
        <p:txBody>
          <a:bodyPr/>
          <a:lstStyle/>
          <a:p>
            <a:r>
              <a:rPr lang="it-IT" sz="1100" dirty="0" smtClean="0"/>
              <a:t>Grazie e buongiorno. È un onore essere qui con voi oggi a condividere esperienze  in un prestigioso ateneo come l’Università Federico Secondo. Mi chiamo </a:t>
            </a:r>
            <a:r>
              <a:rPr lang="it-IT" sz="1100" dirty="0" err="1" smtClean="0"/>
              <a:t>Jean-François</a:t>
            </a:r>
            <a:r>
              <a:rPr lang="it-IT" sz="1100" dirty="0" smtClean="0"/>
              <a:t> </a:t>
            </a:r>
            <a:r>
              <a:rPr lang="it-IT" sz="1100" dirty="0" err="1" smtClean="0"/>
              <a:t>Mathieu</a:t>
            </a:r>
            <a:r>
              <a:rPr lang="it-IT" sz="1100" dirty="0" smtClean="0"/>
              <a:t> e da 4 anni sono responsabile del segmento industriale e manifatturiero  per UPS in Europa. In passato mi sono occupato dei settori automobilistico e industriale in Accenture. </a:t>
            </a:r>
          </a:p>
          <a:p>
            <a:endParaRPr lang="it-IT" sz="1100" dirty="0" smtClean="0"/>
          </a:p>
          <a:p>
            <a:r>
              <a:rPr lang="it-IT" sz="1100" dirty="0" smtClean="0"/>
              <a:t>Permettetemi di iniziare il mio intervento con delle domande.</a:t>
            </a:r>
          </a:p>
          <a:p>
            <a:endParaRPr lang="it-IT" sz="1100" dirty="0" smtClean="0"/>
          </a:p>
          <a:p>
            <a:r>
              <a:rPr lang="it-IT" sz="1100" dirty="0" smtClean="0"/>
              <a:t>Uno dei pilastri dell’Industria 4.0 sono i </a:t>
            </a:r>
            <a:r>
              <a:rPr lang="it-IT" sz="1100" b="1" dirty="0" smtClean="0"/>
              <a:t>Big Data</a:t>
            </a:r>
            <a:r>
              <a:rPr lang="it-IT" sz="1100" dirty="0" smtClean="0"/>
              <a:t>, ovvero il grande volume di dati che vengono scambiati tra le macchine, dentro le aziende, e tra le aziende e i  suoi fornitori e clienti. </a:t>
            </a:r>
            <a:r>
              <a:rPr lang="it-IT" sz="1100" b="1" dirty="0" smtClean="0"/>
              <a:t>Posso chiedere di alzare la mano a chi pensa di essere in grado di raccogliere e gestire la grande quantità di dati dell'industria 4.0 attraverso gli strumenti che ha a disposizione al momento?</a:t>
            </a:r>
          </a:p>
          <a:p>
            <a:endParaRPr lang="it-IT" sz="1100" dirty="0" smtClean="0"/>
          </a:p>
          <a:p>
            <a:r>
              <a:rPr lang="it-IT" sz="1100" dirty="0" smtClean="0"/>
              <a:t>[</a:t>
            </a:r>
            <a:r>
              <a:rPr lang="it-IT" sz="1100" dirty="0" err="1" smtClean="0"/>
              <a:t>probably</a:t>
            </a:r>
            <a:r>
              <a:rPr lang="it-IT" sz="1100" dirty="0" smtClean="0"/>
              <a:t> no </a:t>
            </a:r>
            <a:r>
              <a:rPr lang="it-IT" sz="1100" dirty="0" err="1" smtClean="0"/>
              <a:t>one</a:t>
            </a:r>
            <a:r>
              <a:rPr lang="it-IT" sz="1100" dirty="0" smtClean="0"/>
              <a:t> </a:t>
            </a:r>
            <a:r>
              <a:rPr lang="it-IT" sz="1100" dirty="0" err="1" smtClean="0"/>
              <a:t>will</a:t>
            </a:r>
            <a:r>
              <a:rPr lang="it-IT" sz="1100" dirty="0" smtClean="0"/>
              <a:t> </a:t>
            </a:r>
            <a:r>
              <a:rPr lang="it-IT" sz="1100" dirty="0" err="1" smtClean="0"/>
              <a:t>raise</a:t>
            </a:r>
            <a:r>
              <a:rPr lang="it-IT" sz="1100" dirty="0" smtClean="0"/>
              <a:t> </a:t>
            </a:r>
            <a:r>
              <a:rPr lang="it-IT" sz="1100" dirty="0" err="1" smtClean="0"/>
              <a:t>his</a:t>
            </a:r>
            <a:r>
              <a:rPr lang="it-IT" sz="1100" dirty="0" smtClean="0"/>
              <a:t>/</a:t>
            </a:r>
            <a:r>
              <a:rPr lang="it-IT" sz="1100" dirty="0" err="1" smtClean="0"/>
              <a:t>her</a:t>
            </a:r>
            <a:r>
              <a:rPr lang="it-IT" sz="1100" dirty="0" smtClean="0"/>
              <a:t> </a:t>
            </a:r>
            <a:r>
              <a:rPr lang="it-IT" sz="1100" dirty="0" err="1" smtClean="0"/>
              <a:t>hand</a:t>
            </a:r>
            <a:r>
              <a:rPr lang="it-IT" sz="1100" dirty="0" smtClean="0"/>
              <a:t>] </a:t>
            </a:r>
            <a:r>
              <a:rPr lang="it-IT" sz="1100" b="1" dirty="0" smtClean="0"/>
              <a:t>Non è un risultato sorprendente.</a:t>
            </a:r>
          </a:p>
          <a:p>
            <a:endParaRPr lang="it-IT" sz="1100" dirty="0" smtClean="0"/>
          </a:p>
          <a:p>
            <a:r>
              <a:rPr lang="it-IT" sz="1100" dirty="0" smtClean="0"/>
              <a:t>Che ne dite di quest’altra domanda. </a:t>
            </a:r>
            <a:r>
              <a:rPr lang="it-IT" sz="1100" b="1" dirty="0" smtClean="0"/>
              <a:t>Chi crede che l’e-commerce abbia un ruolo di primo piano nell’era dell’industria 4.0? </a:t>
            </a:r>
            <a:r>
              <a:rPr lang="it-IT" sz="1100" dirty="0" smtClean="0"/>
              <a:t>[Stesso risultato]</a:t>
            </a:r>
          </a:p>
          <a:p>
            <a:endParaRPr lang="it-IT" sz="1100" dirty="0" smtClean="0"/>
          </a:p>
          <a:p>
            <a:r>
              <a:rPr lang="it-IT" sz="1100" dirty="0" smtClean="0"/>
              <a:t>L’ultima domanda, un po‘ più difficile. </a:t>
            </a:r>
            <a:r>
              <a:rPr lang="it-IT" sz="1100" b="1" dirty="0" smtClean="0"/>
              <a:t>Chi di voi crede che i servizi post-vendita siano importanti per i vostri clienti?</a:t>
            </a:r>
          </a:p>
          <a:p>
            <a:endParaRPr lang="it-IT" sz="1100" b="1" dirty="0" smtClean="0"/>
          </a:p>
          <a:p>
            <a:r>
              <a:rPr lang="it-IT" sz="1100" dirty="0" smtClean="0"/>
              <a:t>OK, questo è interessante - grazie per </a:t>
            </a:r>
            <a:r>
              <a:rPr lang="it-IT" sz="1100" dirty="0" smtClean="0"/>
              <a:t>esservi prestati al gioco.</a:t>
            </a:r>
            <a:endParaRPr lang="it-IT" sz="1100" dirty="0" smtClean="0"/>
          </a:p>
          <a:p>
            <a:endParaRPr lang="it-IT" sz="1100" dirty="0" smtClean="0"/>
          </a:p>
          <a:p>
            <a:r>
              <a:rPr lang="it-IT" sz="1100" dirty="0" smtClean="0"/>
              <a:t>Questa mattina vorrei affrontare </a:t>
            </a:r>
            <a:r>
              <a:rPr lang="it-IT" sz="1100" b="1" dirty="0" smtClean="0"/>
              <a:t>le 3 sfide sollevate da queste 3 domande</a:t>
            </a:r>
            <a:r>
              <a:rPr lang="it-IT" sz="1100" dirty="0" smtClean="0"/>
              <a:t>: </a:t>
            </a:r>
            <a:r>
              <a:rPr lang="it-IT" sz="1100" b="1" dirty="0" smtClean="0"/>
              <a:t>la grande quantità di dati</a:t>
            </a:r>
            <a:r>
              <a:rPr lang="it-IT" sz="1100" dirty="0" smtClean="0"/>
              <a:t> che va di pari passo con l'industria 4.0 e che rischia di sommergerci, </a:t>
            </a:r>
            <a:r>
              <a:rPr lang="it-IT" sz="1100" b="1" dirty="0" smtClean="0"/>
              <a:t>l'importanza dell’e-Commerce industriale </a:t>
            </a:r>
            <a:r>
              <a:rPr lang="it-IT" sz="1100" dirty="0" smtClean="0"/>
              <a:t>e </a:t>
            </a:r>
            <a:r>
              <a:rPr lang="it-IT" sz="1100" b="1" dirty="0" smtClean="0"/>
              <a:t>la crescente importanza del post-vendita</a:t>
            </a:r>
            <a:r>
              <a:rPr lang="it-IT" sz="1100" dirty="0" smtClean="0"/>
              <a:t>.</a:t>
            </a:r>
          </a:p>
          <a:p>
            <a:r>
              <a:rPr lang="it-IT" sz="1100" dirty="0" smtClean="0"/>
              <a:t>Trovando le soluzioni a queste sfide, le aziende possono migliorare la </a:t>
            </a:r>
            <a:r>
              <a:rPr lang="it-IT" sz="1100" dirty="0" err="1" smtClean="0"/>
              <a:t>customer</a:t>
            </a:r>
            <a:r>
              <a:rPr lang="it-IT" sz="1100" dirty="0" smtClean="0"/>
              <a:t> </a:t>
            </a:r>
            <a:r>
              <a:rPr lang="it-IT" sz="1100" dirty="0" err="1" smtClean="0"/>
              <a:t>experience</a:t>
            </a:r>
            <a:r>
              <a:rPr lang="it-IT" sz="1100" dirty="0" smtClean="0"/>
              <a:t>, ridurre i costi e rendere la </a:t>
            </a:r>
            <a:r>
              <a:rPr lang="it-IT" sz="1100" dirty="0" err="1" smtClean="0"/>
              <a:t>supply</a:t>
            </a:r>
            <a:r>
              <a:rPr lang="it-IT" sz="1100" dirty="0" smtClean="0"/>
              <a:t> </a:t>
            </a:r>
            <a:r>
              <a:rPr lang="it-IT" sz="1100" dirty="0" err="1" smtClean="0"/>
              <a:t>chain</a:t>
            </a:r>
            <a:r>
              <a:rPr lang="it-IT" sz="1100" dirty="0" smtClean="0"/>
              <a:t> più efficiente.</a:t>
            </a:r>
            <a:endParaRPr lang="en-US" sz="1100" dirty="0"/>
          </a:p>
        </p:txBody>
      </p:sp>
      <p:sp>
        <p:nvSpPr>
          <p:cNvPr id="4" name="Slide Number Placeholder 3"/>
          <p:cNvSpPr>
            <a:spLocks noGrp="1"/>
          </p:cNvSpPr>
          <p:nvPr>
            <p:ph type="sldNum" sz="quarter" idx="10"/>
          </p:nvPr>
        </p:nvSpPr>
        <p:spPr/>
        <p:txBody>
          <a:bodyPr/>
          <a:lstStyle/>
          <a:p>
            <a:fld id="{CA19A758-BB6D-C145-9DB7-2653BC3DBBC5}" type="slidenum">
              <a:rPr lang="en-US" smtClean="0"/>
              <a:pPr/>
              <a:t>1</a:t>
            </a:fld>
            <a:endParaRPr lang="en-US" dirty="0"/>
          </a:p>
        </p:txBody>
      </p:sp>
    </p:spTree>
    <p:extLst>
      <p:ext uri="{BB962C8B-B14F-4D97-AF65-F5344CB8AC3E}">
        <p14:creationId xmlns="" xmlns:p14="http://schemas.microsoft.com/office/powerpoint/2010/main" val="205759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200" dirty="0" smtClean="0"/>
              <a:t>La capacità di analizzare i </a:t>
            </a:r>
            <a:r>
              <a:rPr lang="en-US" sz="1200" b="1" kern="1200" dirty="0" smtClean="0">
                <a:solidFill>
                  <a:schemeClr val="tx1"/>
                </a:solidFill>
                <a:latin typeface="+mn-lt"/>
                <a:ea typeface="+mn-ea"/>
                <a:cs typeface="+mn-cs"/>
              </a:rPr>
              <a:t>Big Data </a:t>
            </a:r>
            <a:r>
              <a:rPr lang="it-IT" sz="1200" dirty="0" smtClean="0"/>
              <a:t>può portare un grande vantaggio competitivo alle aziende poiché i Big Data possono, ad esempio, fornire informazioni molto utili sui bisogni dei propri clienti, per la manutenzione predittiva dei propri macchinari, nonché per la gestione di tutta la catena di fornitura.</a:t>
            </a:r>
          </a:p>
          <a:p>
            <a:r>
              <a:rPr lang="it-IT" sz="1200" dirty="0" smtClean="0"/>
              <a:t>Tuttavia, </a:t>
            </a:r>
            <a:r>
              <a:rPr lang="it-IT" sz="1200" b="1" u="sng" dirty="0" smtClean="0"/>
              <a:t>secondo una ricerca del Gruppo Adecco e dell'Università di </a:t>
            </a:r>
            <a:r>
              <a:rPr lang="it-IT" sz="1200" b="1" u="sng" dirty="0" err="1" smtClean="0"/>
              <a:t>Milano-Bicocca</a:t>
            </a:r>
            <a:r>
              <a:rPr lang="it-IT" sz="1200" b="1" u="sng" dirty="0" smtClean="0"/>
              <a:t> </a:t>
            </a:r>
            <a:r>
              <a:rPr lang="it-IT" sz="1200" dirty="0" smtClean="0"/>
              <a:t>solo il </a:t>
            </a:r>
            <a:r>
              <a:rPr lang="it-IT" sz="1200" b="1" dirty="0" smtClean="0"/>
              <a:t>40% delle aziende conosce il concetto di "Big Data"</a:t>
            </a:r>
            <a:r>
              <a:rPr lang="it-IT" sz="1200" dirty="0" smtClean="0"/>
              <a:t>, e solo il </a:t>
            </a:r>
            <a:r>
              <a:rPr lang="it-IT" sz="1200" b="1" dirty="0" smtClean="0"/>
              <a:t>12% li usa per scopi commerciali.</a:t>
            </a:r>
          </a:p>
          <a:p>
            <a:endParaRPr lang="it-IT" sz="1200" dirty="0" smtClean="0"/>
          </a:p>
          <a:p>
            <a:r>
              <a:rPr lang="it-IT" sz="1200" dirty="0" smtClean="0"/>
              <a:t>E anche se la </a:t>
            </a:r>
            <a:r>
              <a:rPr lang="it-IT" sz="1200" b="1" dirty="0" smtClean="0"/>
              <a:t>quasi totalità delle imprese </a:t>
            </a:r>
            <a:r>
              <a:rPr lang="it-IT" sz="1200" dirty="0" smtClean="0"/>
              <a:t>(circa il 97%) </a:t>
            </a:r>
            <a:r>
              <a:rPr lang="it-IT" sz="1200" b="1" dirty="0" smtClean="0"/>
              <a:t>considera i Big Data come una "opportunità"</a:t>
            </a:r>
            <a:r>
              <a:rPr lang="it-IT" sz="1200" dirty="0" smtClean="0"/>
              <a:t>, </a:t>
            </a:r>
            <a:r>
              <a:rPr lang="it-IT" sz="1200" b="1" dirty="0" smtClean="0"/>
              <a:t>solo il 20% ha dei progetti già avviati in questo campo</a:t>
            </a:r>
            <a:r>
              <a:rPr lang="it-IT" sz="1200" dirty="0" smtClean="0"/>
              <a:t>.</a:t>
            </a:r>
          </a:p>
        </p:txBody>
      </p:sp>
      <p:sp>
        <p:nvSpPr>
          <p:cNvPr id="4" name="Segnaposto numero diapositiva 3"/>
          <p:cNvSpPr>
            <a:spLocks noGrp="1"/>
          </p:cNvSpPr>
          <p:nvPr>
            <p:ph type="sldNum" sz="quarter" idx="10"/>
          </p:nvPr>
        </p:nvSpPr>
        <p:spPr/>
        <p:txBody>
          <a:bodyPr/>
          <a:lstStyle/>
          <a:p>
            <a:fld id="{CA19A758-BB6D-C145-9DB7-2653BC3DBBC5}" type="slidenum">
              <a:rPr lang="en-US" smtClean="0"/>
              <a:pPr/>
              <a:t>2</a:t>
            </a:fld>
            <a:endParaRPr lang="en-US" dirty="0"/>
          </a:p>
        </p:txBody>
      </p:sp>
    </p:spTree>
    <p:extLst>
      <p:ext uri="{BB962C8B-B14F-4D97-AF65-F5344CB8AC3E}">
        <p14:creationId xmlns="" xmlns:p14="http://schemas.microsoft.com/office/powerpoint/2010/main" val="322979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09585" rtl="0" eaLnBrk="1" fontAlgn="auto" latinLnBrk="0" hangingPunct="1">
              <a:lnSpc>
                <a:spcPct val="100000"/>
              </a:lnSpc>
              <a:spcBef>
                <a:spcPts val="0"/>
              </a:spcBef>
              <a:spcAft>
                <a:spcPts val="0"/>
              </a:spcAft>
              <a:buClrTx/>
              <a:buSzTx/>
              <a:buFontTx/>
              <a:buNone/>
              <a:tabLst/>
              <a:defRPr/>
            </a:pPr>
            <a:r>
              <a:rPr lang="it-IT" sz="1100" b="1" dirty="0" smtClean="0"/>
              <a:t>Lo schiacciante impatto dei Big Data è un aspetto importante</a:t>
            </a:r>
            <a:r>
              <a:rPr lang="it-IT" sz="1100" dirty="0" smtClean="0"/>
              <a:t>. Ed è fondamentale essere in grado di integrare i dati della </a:t>
            </a:r>
            <a:r>
              <a:rPr lang="it-IT" sz="1100" dirty="0" err="1" smtClean="0"/>
              <a:t>supply</a:t>
            </a:r>
            <a:r>
              <a:rPr lang="it-IT" sz="1100" dirty="0" smtClean="0"/>
              <a:t> </a:t>
            </a:r>
            <a:r>
              <a:rPr lang="it-IT" sz="1100" dirty="0" err="1" smtClean="0"/>
              <a:t>chain</a:t>
            </a:r>
            <a:r>
              <a:rPr lang="it-IT" sz="1100" dirty="0" smtClean="0"/>
              <a:t> per aumentare la flessibilità e la capacità di adattamento della vostra azienda. </a:t>
            </a:r>
          </a:p>
          <a:p>
            <a:pPr marL="0" marR="0" indent="0" algn="l" defTabSz="609585" rtl="0" eaLnBrk="1" fontAlgn="auto" latinLnBrk="0" hangingPunct="1">
              <a:lnSpc>
                <a:spcPct val="100000"/>
              </a:lnSpc>
              <a:spcBef>
                <a:spcPts val="0"/>
              </a:spcBef>
              <a:spcAft>
                <a:spcPts val="0"/>
              </a:spcAft>
              <a:buClrTx/>
              <a:buSzTx/>
              <a:buFontTx/>
              <a:buNone/>
              <a:tabLst/>
              <a:defRPr/>
            </a:pPr>
            <a:endParaRPr lang="it-IT" sz="1100" dirty="0" smtClean="0"/>
          </a:p>
          <a:p>
            <a:pPr marL="0" marR="0" indent="0" algn="l" defTabSz="609585" rtl="0" eaLnBrk="1" fontAlgn="auto" latinLnBrk="0" hangingPunct="1">
              <a:lnSpc>
                <a:spcPct val="100000"/>
              </a:lnSpc>
              <a:spcBef>
                <a:spcPts val="0"/>
              </a:spcBef>
              <a:spcAft>
                <a:spcPts val="0"/>
              </a:spcAft>
              <a:buClrTx/>
              <a:buSzTx/>
              <a:buFontTx/>
              <a:buNone/>
              <a:tabLst/>
              <a:defRPr/>
            </a:pPr>
            <a:r>
              <a:rPr lang="it-IT" sz="1100" dirty="0" smtClean="0"/>
              <a:t>Ora, </a:t>
            </a:r>
            <a:r>
              <a:rPr lang="it-IT" sz="1100" b="1" dirty="0" smtClean="0"/>
              <a:t>i Big Data sono importanti anche per vendere di più</a:t>
            </a:r>
            <a:r>
              <a:rPr lang="it-IT" sz="1100" dirty="0" smtClean="0"/>
              <a:t>. Secondo la società di ricerca </a:t>
            </a:r>
            <a:r>
              <a:rPr lang="it-IT" sz="1100" b="1" u="sng" dirty="0" err="1" smtClean="0"/>
              <a:t>Forrester</a:t>
            </a:r>
            <a:r>
              <a:rPr lang="it-IT" sz="1100" dirty="0" smtClean="0"/>
              <a:t>,</a:t>
            </a:r>
            <a:r>
              <a:rPr lang="it-IT" sz="1100" baseline="0" dirty="0" smtClean="0"/>
              <a:t> </a:t>
            </a:r>
            <a:r>
              <a:rPr lang="it-IT" sz="1100" dirty="0" smtClean="0"/>
              <a:t>entro il 2019, il mercato  dell’e-commerce </a:t>
            </a:r>
            <a:r>
              <a:rPr lang="it-IT" sz="1100" b="1" dirty="0" smtClean="0"/>
              <a:t>B2B</a:t>
            </a:r>
            <a:r>
              <a:rPr lang="it-IT" sz="1100" dirty="0" smtClean="0"/>
              <a:t> varrà </a:t>
            </a:r>
            <a:r>
              <a:rPr lang="it-IT" sz="1100" b="1" dirty="0" smtClean="0"/>
              <a:t>1,1 Trilioni di dollari</a:t>
            </a:r>
            <a:r>
              <a:rPr lang="it-IT" sz="1100" dirty="0" smtClean="0"/>
              <a:t>, più del doppio del mercato </a:t>
            </a:r>
            <a:r>
              <a:rPr lang="it-IT" sz="1100" b="1" dirty="0" smtClean="0"/>
              <a:t>B2C </a:t>
            </a:r>
            <a:r>
              <a:rPr lang="it-IT" sz="1100" dirty="0" smtClean="0"/>
              <a:t>che varrà “</a:t>
            </a:r>
            <a:r>
              <a:rPr lang="it-IT" sz="1100" b="1" dirty="0" smtClean="0"/>
              <a:t>solo” 480 miliardi</a:t>
            </a:r>
            <a:r>
              <a:rPr lang="it-IT" sz="1100" dirty="0" smtClean="0"/>
              <a:t>. L’e-Commerce industriale avrà un ruolo chiave in questa crescita.  Forse saprete, che ogni 2 anni conduciamo </a:t>
            </a:r>
            <a:r>
              <a:rPr lang="it-IT" sz="1100" b="1" u="sng" dirty="0" smtClean="0"/>
              <a:t>con </a:t>
            </a:r>
            <a:r>
              <a:rPr lang="it-IT" sz="1100" b="1" u="sng" dirty="0" err="1" smtClean="0"/>
              <a:t>Taylor-Nelson-Sofres</a:t>
            </a:r>
            <a:r>
              <a:rPr lang="it-IT" sz="1100" dirty="0" smtClean="0"/>
              <a:t> uno </a:t>
            </a:r>
            <a:r>
              <a:rPr lang="it-IT" sz="1100" b="1" u="sng" dirty="0" smtClean="0"/>
              <a:t>studio sulle dinamiche dell’acquisto industriale</a:t>
            </a:r>
            <a:r>
              <a:rPr lang="it-IT" sz="1100" dirty="0" smtClean="0"/>
              <a:t>. I risultati dell’ultima edizione sono stati sorprendenti.</a:t>
            </a:r>
            <a:r>
              <a:rPr lang="it-IT" sz="1100" baseline="0" dirty="0" smtClean="0"/>
              <a:t> I</a:t>
            </a:r>
            <a:r>
              <a:rPr lang="it-IT" sz="1100" dirty="0" smtClean="0"/>
              <a:t>n Europa </a:t>
            </a:r>
            <a:r>
              <a:rPr lang="it-IT" sz="1100" b="1" dirty="0" smtClean="0"/>
              <a:t>il 52% dei clienti industriali </a:t>
            </a:r>
            <a:r>
              <a:rPr lang="it-IT" sz="1100" dirty="0" smtClean="0"/>
              <a:t>- quindi anche i vostri clienti - </a:t>
            </a:r>
            <a:r>
              <a:rPr lang="it-IT" sz="1100" b="1" dirty="0" smtClean="0"/>
              <a:t>sta acquistando on-line</a:t>
            </a:r>
            <a:r>
              <a:rPr lang="it-IT" sz="1100" dirty="0" smtClean="0"/>
              <a:t>. Questa percentuale sale al 59% in Cina e al 66% negli Stati Uniti. </a:t>
            </a:r>
            <a:r>
              <a:rPr lang="it-IT" sz="1100" b="1" dirty="0" smtClean="0"/>
              <a:t>La percentuale è alta anche in Italia, dove acquista online il 58% dei clienti industriali</a:t>
            </a:r>
            <a:r>
              <a:rPr lang="it-IT" sz="1100" dirty="0" smtClean="0"/>
              <a:t>.</a:t>
            </a:r>
          </a:p>
          <a:p>
            <a:pPr marL="0" marR="0" indent="0" algn="l" defTabSz="609585" rtl="0" eaLnBrk="1" fontAlgn="auto" latinLnBrk="0" hangingPunct="1">
              <a:lnSpc>
                <a:spcPct val="100000"/>
              </a:lnSpc>
              <a:spcBef>
                <a:spcPts val="0"/>
              </a:spcBef>
              <a:spcAft>
                <a:spcPts val="0"/>
              </a:spcAft>
              <a:buClrTx/>
              <a:buSzTx/>
              <a:buFontTx/>
              <a:buNone/>
              <a:tabLst/>
              <a:defRPr/>
            </a:pPr>
            <a:r>
              <a:rPr lang="it-IT" sz="1100" dirty="0" smtClean="0"/>
              <a:t>Quindi ora abbiamo una conferma in più sull’importanza  dell’e-commerce anche come canale di acquisto di beni industriali.  E l’importanza di questo canale è destinata a crescere ulteriormente con  l’affermarsi dell’industria 4.0 e delle sue esigenze in termini di connettività dei dati. </a:t>
            </a:r>
          </a:p>
          <a:p>
            <a:pPr marL="0" marR="0" indent="0" algn="l" defTabSz="609585" rtl="0" eaLnBrk="1" fontAlgn="auto" latinLnBrk="0" hangingPunct="1">
              <a:lnSpc>
                <a:spcPct val="100000"/>
              </a:lnSpc>
              <a:spcBef>
                <a:spcPts val="0"/>
              </a:spcBef>
              <a:spcAft>
                <a:spcPts val="0"/>
              </a:spcAft>
              <a:buClrTx/>
              <a:buSzTx/>
              <a:buFontTx/>
              <a:buNone/>
              <a:tabLst/>
              <a:defRPr/>
            </a:pPr>
            <a:endParaRPr lang="it-IT" sz="1100" dirty="0" smtClean="0"/>
          </a:p>
          <a:p>
            <a:pPr>
              <a:defRPr/>
            </a:pPr>
            <a:r>
              <a:rPr lang="it-IT" sz="1100" dirty="0" smtClean="0"/>
              <a:t>Non ho dati più aggiornati; ma </a:t>
            </a:r>
            <a:r>
              <a:rPr lang="it-IT" sz="1100" b="1" u="sng" dirty="0" smtClean="0"/>
              <a:t>secondo Frost &amp; </a:t>
            </a:r>
            <a:r>
              <a:rPr lang="it-IT" sz="1100" b="1" u="sng" dirty="0" err="1" smtClean="0"/>
              <a:t>Sullivan</a:t>
            </a:r>
            <a:r>
              <a:rPr lang="it-IT" sz="1100" b="1" u="sng" dirty="0" smtClean="0"/>
              <a:t> </a:t>
            </a:r>
            <a:r>
              <a:rPr lang="it-IT" sz="1100" b="1" dirty="0" smtClean="0"/>
              <a:t>nel 2014 solo il 15% dei siti web B2B consentivano transazioni</a:t>
            </a:r>
            <a:r>
              <a:rPr lang="it-IT" sz="1100" dirty="0" smtClean="0"/>
              <a:t>. Ciò significa che </a:t>
            </a:r>
            <a:r>
              <a:rPr lang="it-IT" sz="1100" b="1" dirty="0" smtClean="0"/>
              <a:t>c’è un ampio divario tra l'alta percentuale dei clienti industriali che acquistano on-line (il 52%) e i siti di produttori industriali che permettono di farlo</a:t>
            </a:r>
            <a:r>
              <a:rPr lang="it-IT" sz="1100" dirty="0" smtClean="0"/>
              <a:t>. Questo è il motivo per cui credo che ci sia un'opportunità per voi e per i vostri distributori se si sa come vendere on-line.</a:t>
            </a:r>
          </a:p>
          <a:p>
            <a:pPr>
              <a:defRPr/>
            </a:pPr>
            <a:endParaRPr lang="it-IT" sz="1100" dirty="0" smtClean="0"/>
          </a:p>
          <a:p>
            <a:pPr>
              <a:defRPr/>
            </a:pPr>
            <a:r>
              <a:rPr lang="it-IT" sz="1100" dirty="0" smtClean="0"/>
              <a:t>Per garantire un’esperienza di acquisto on-line positiva, come abbiamo imparato dal mercato B2C, </a:t>
            </a:r>
            <a:r>
              <a:rPr lang="it-IT" sz="1100" b="1" dirty="0" smtClean="0"/>
              <a:t>dobbiamo offrire ai nostri clienti una politica di resi chiara</a:t>
            </a:r>
            <a:r>
              <a:rPr lang="it-IT" sz="1100" dirty="0" smtClean="0"/>
              <a:t>, in particolare nell’Industria 4.0 dove il ruolo della manutenzione sarà fondamentale. </a:t>
            </a:r>
            <a:r>
              <a:rPr lang="it-IT" sz="1100" b="1" dirty="0" smtClean="0"/>
              <a:t>Dobbiamo offrire una perfetta visibilità  sullo status della spedizione per evitare chiamate  di tipo WISMO </a:t>
            </a:r>
            <a:r>
              <a:rPr lang="it-IT" sz="1100" dirty="0" smtClean="0"/>
              <a:t>(che significa che le persone chiamano  per sapere Dove è il loro ordine?)(</a:t>
            </a:r>
            <a:r>
              <a:rPr lang="en-US" sz="1100" dirty="0" smtClean="0"/>
              <a:t>Where Is My Order?)</a:t>
            </a:r>
            <a:r>
              <a:rPr lang="it-IT" sz="1100" dirty="0" smtClean="0"/>
              <a:t>.</a:t>
            </a:r>
          </a:p>
        </p:txBody>
      </p:sp>
      <p:sp>
        <p:nvSpPr>
          <p:cNvPr id="4" name="Slide Number Placeholder 3"/>
          <p:cNvSpPr>
            <a:spLocks noGrp="1"/>
          </p:cNvSpPr>
          <p:nvPr>
            <p:ph type="sldNum" sz="quarter" idx="10"/>
          </p:nvPr>
        </p:nvSpPr>
        <p:spPr/>
        <p:txBody>
          <a:bodyPr/>
          <a:lstStyle/>
          <a:p>
            <a:fld id="{CA19A758-BB6D-C145-9DB7-2653BC3DBBC5}" type="slidenum">
              <a:rPr lang="en-US" smtClean="0"/>
              <a:pPr/>
              <a:t>3</a:t>
            </a:fld>
            <a:endParaRPr lang="en-US" dirty="0"/>
          </a:p>
        </p:txBody>
      </p:sp>
    </p:spTree>
    <p:extLst>
      <p:ext uri="{BB962C8B-B14F-4D97-AF65-F5344CB8AC3E}">
        <p14:creationId xmlns="" xmlns:p14="http://schemas.microsoft.com/office/powerpoint/2010/main" val="243959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77500" lnSpcReduction="20000"/>
          </a:bodyPr>
          <a:lstStyle/>
          <a:p>
            <a:r>
              <a:rPr lang="it-IT" dirty="0" smtClean="0"/>
              <a:t>Ora mi piacerebbe parlare dell‘</a:t>
            </a:r>
            <a:r>
              <a:rPr lang="it-IT" b="1" dirty="0" smtClean="0"/>
              <a:t>importanza del post-vendita</a:t>
            </a:r>
            <a:r>
              <a:rPr lang="it-IT" dirty="0" smtClean="0"/>
              <a:t>. </a:t>
            </a:r>
            <a:r>
              <a:rPr lang="it-IT" b="1" dirty="0" smtClean="0"/>
              <a:t>Nell’industria </a:t>
            </a:r>
            <a:r>
              <a:rPr lang="it-IT" b="1" dirty="0" smtClean="0"/>
              <a:t>4.0 </a:t>
            </a:r>
            <a:r>
              <a:rPr lang="it-IT" b="1" dirty="0" smtClean="0"/>
              <a:t>non basta vendere</a:t>
            </a:r>
            <a:r>
              <a:rPr lang="it-IT" dirty="0" smtClean="0"/>
              <a:t>, ma bisogna anche sviluppare e mantenere le relazioni con i clienti. Sarete infatti sempre più chiamati a risolvere le problematiche di manutenzione e riparazione che potrebbero svilupparsi dopo la vendita.</a:t>
            </a:r>
          </a:p>
          <a:p>
            <a:endParaRPr lang="it-IT" dirty="0" smtClean="0"/>
          </a:p>
          <a:p>
            <a:r>
              <a:rPr lang="it-IT" dirty="0" smtClean="0"/>
              <a:t>Grazie alla nostra </a:t>
            </a:r>
            <a:r>
              <a:rPr lang="it-IT" b="1" u="sng" dirty="0" smtClean="0"/>
              <a:t>ricerca sulle Dinamiche di Acquisto Industriale</a:t>
            </a:r>
            <a:r>
              <a:rPr lang="it-IT" dirty="0" smtClean="0"/>
              <a:t>, abbiamo scoperto che tra i nostri clienti c'è una grande domanda di assistenza post-vendita, riparazione e manutenzione in loco. Più precisamente </a:t>
            </a:r>
            <a:r>
              <a:rPr lang="it-IT" b="1" dirty="0" smtClean="0"/>
              <a:t>si aspetta un servizio di post-vendita in loco il 78% delle imprese intervistate</a:t>
            </a:r>
            <a:r>
              <a:rPr lang="it-IT" dirty="0" smtClean="0"/>
              <a:t>.</a:t>
            </a:r>
          </a:p>
          <a:p>
            <a:endParaRPr lang="it-IT" dirty="0" smtClean="0"/>
          </a:p>
          <a:p>
            <a:r>
              <a:rPr lang="it-IT" dirty="0" smtClean="0"/>
              <a:t>Questa può essere una sfida difficile da affrontare, tuttavia molte aziende di macchinari industriali sembrano non percepire la post-vendita in loco come un elemento chiave. Infatti </a:t>
            </a:r>
            <a:r>
              <a:rPr lang="it-IT" b="1" dirty="0" smtClean="0"/>
              <a:t>solo il 12% ritiene che il loro servizio </a:t>
            </a:r>
            <a:r>
              <a:rPr lang="it-IT" b="1" dirty="0" err="1" smtClean="0"/>
              <a:t>after</a:t>
            </a:r>
            <a:r>
              <a:rPr lang="it-IT" b="1" dirty="0" smtClean="0"/>
              <a:t> </a:t>
            </a:r>
            <a:r>
              <a:rPr lang="it-IT" b="1" dirty="0" err="1" smtClean="0"/>
              <a:t>sales</a:t>
            </a:r>
            <a:r>
              <a:rPr lang="it-IT" b="1" dirty="0" smtClean="0"/>
              <a:t> sia chiave per differenziarsi dai concorrenti</a:t>
            </a:r>
            <a:r>
              <a:rPr lang="it-IT" dirty="0" smtClean="0"/>
              <a:t>.</a:t>
            </a:r>
          </a:p>
          <a:p>
            <a:endParaRPr lang="it-IT" dirty="0" smtClean="0"/>
          </a:p>
          <a:p>
            <a:r>
              <a:rPr lang="it-IT" dirty="0" smtClean="0"/>
              <a:t>Oltre a questa bassa consapevolezza, ci sono altri ostacoli, come la carenza di profili tecnici. </a:t>
            </a:r>
            <a:r>
              <a:rPr lang="it-IT" b="1" u="sng" dirty="0" smtClean="0"/>
              <a:t>Secondo una ricerca di Manpower </a:t>
            </a:r>
            <a:r>
              <a:rPr lang="it-IT" dirty="0" smtClean="0"/>
              <a:t>le professioni più ricercate in Italia nel 2016/2017 sono i macchinisti, seguiti dai tecnici. </a:t>
            </a:r>
          </a:p>
          <a:p>
            <a:endParaRPr lang="it-IT" dirty="0" smtClean="0"/>
          </a:p>
          <a:p>
            <a:r>
              <a:rPr lang="it-IT" dirty="0" smtClean="0"/>
              <a:t>Un ultimo appunto sulle sfide del mercato: le macchine e le tecnologie stanno diventando sempre più complicate, soprattutto con le crescenti esigenze dell'industria 4.0</a:t>
            </a:r>
          </a:p>
          <a:p>
            <a:endParaRPr lang="it-IT" dirty="0" smtClean="0"/>
          </a:p>
          <a:p>
            <a:r>
              <a:rPr lang="it-IT" dirty="0" smtClean="0"/>
              <a:t>Quindi, anche se è possibile trovare un ingegnere o un tecnico specializzato e convincerli a entrare nella vostra azienda, dovranno spendere sempre più tempo in formazione.</a:t>
            </a:r>
          </a:p>
          <a:p>
            <a:pPr>
              <a:defRPr/>
            </a:pPr>
            <a:endParaRPr lang="en-US" sz="1100" dirty="0" smtClean="0"/>
          </a:p>
          <a:p>
            <a:endParaRPr lang="it-IT" sz="1600" kern="1200" dirty="0" smtClean="0">
              <a:solidFill>
                <a:schemeClr val="tx1"/>
              </a:solidFill>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CA19A758-BB6D-C145-9DB7-2653BC3DBBC5}" type="slidenum">
              <a:rPr lang="en-US" smtClean="0"/>
              <a:pPr/>
              <a:t>4</a:t>
            </a:fld>
            <a:endParaRPr lang="en-US" dirty="0"/>
          </a:p>
        </p:txBody>
      </p:sp>
    </p:spTree>
    <p:extLst>
      <p:ext uri="{BB962C8B-B14F-4D97-AF65-F5344CB8AC3E}">
        <p14:creationId xmlns="" xmlns:p14="http://schemas.microsoft.com/office/powerpoint/2010/main" val="909224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Autofit/>
          </a:bodyPr>
          <a:lstStyle/>
          <a:p>
            <a:r>
              <a:rPr lang="it-IT" sz="900" dirty="0" smtClean="0"/>
              <a:t>Diamo uno sguardo a come uno dei nostri clienti del settore industriale ha affrontato queste sfide con efficacia diventando un’azienda sempre più competitiva. Sto parlando di </a:t>
            </a:r>
            <a:r>
              <a:rPr lang="it-IT" sz="900" dirty="0" err="1" smtClean="0"/>
              <a:t>Sealed</a:t>
            </a:r>
            <a:r>
              <a:rPr lang="it-IT" sz="900" dirty="0" smtClean="0"/>
              <a:t> Air, leader nel settore del packaging per la salvaguardia dei prodotti, la sicurezza alimentare e l’igiene. </a:t>
            </a:r>
            <a:r>
              <a:rPr lang="it-IT" sz="900" dirty="0" err="1" smtClean="0"/>
              <a:t>Sealed</a:t>
            </a:r>
            <a:r>
              <a:rPr lang="it-IT" sz="900" dirty="0" smtClean="0"/>
              <a:t> Air produce anche una macchina industriale per la pulizia dei pavimenti che si chiama </a:t>
            </a:r>
            <a:r>
              <a:rPr lang="it-IT" sz="900" b="1" dirty="0" smtClean="0"/>
              <a:t>TASKI</a:t>
            </a:r>
            <a:r>
              <a:rPr lang="it-IT" sz="900" dirty="0" smtClean="0"/>
              <a:t>. Qui potete vedere un’immagine di una delle loro macchine.</a:t>
            </a:r>
          </a:p>
          <a:p>
            <a:endParaRPr lang="it-IT" sz="900" dirty="0" smtClean="0"/>
          </a:p>
          <a:p>
            <a:r>
              <a:rPr lang="it-IT" sz="900" kern="1200" dirty="0" smtClean="0">
                <a:solidFill>
                  <a:schemeClr val="tx1"/>
                </a:solidFill>
                <a:latin typeface="+mn-lt"/>
                <a:ea typeface="+mn-ea"/>
                <a:cs typeface="+mn-cs"/>
              </a:rPr>
              <a:t>Le vendite di TASKI andavano molto bene.</a:t>
            </a:r>
            <a:r>
              <a:rPr lang="it-IT" sz="900" kern="1200" baseline="0" dirty="0" smtClean="0">
                <a:solidFill>
                  <a:schemeClr val="tx1"/>
                </a:solidFill>
                <a:latin typeface="+mn-lt"/>
                <a:ea typeface="+mn-ea"/>
                <a:cs typeface="+mn-cs"/>
              </a:rPr>
              <a:t> Per supportare la crescita, </a:t>
            </a:r>
            <a:r>
              <a:rPr lang="it-IT" sz="900" kern="1200" baseline="0" dirty="0" err="1" smtClean="0">
                <a:solidFill>
                  <a:schemeClr val="tx1"/>
                </a:solidFill>
                <a:latin typeface="+mn-lt"/>
                <a:ea typeface="+mn-ea"/>
                <a:cs typeface="+mn-cs"/>
              </a:rPr>
              <a:t>Sealed</a:t>
            </a:r>
            <a:r>
              <a:rPr lang="it-IT" sz="900" kern="1200" baseline="0" dirty="0" smtClean="0">
                <a:solidFill>
                  <a:schemeClr val="tx1"/>
                </a:solidFill>
                <a:latin typeface="+mn-lt"/>
                <a:ea typeface="+mn-ea"/>
                <a:cs typeface="+mn-cs"/>
              </a:rPr>
              <a:t> Air gestiva direttamente la propria </a:t>
            </a:r>
            <a:r>
              <a:rPr lang="it-IT" sz="900" kern="1200" dirty="0" err="1" smtClean="0">
                <a:solidFill>
                  <a:schemeClr val="tx1"/>
                </a:solidFill>
                <a:latin typeface="+mn-lt"/>
                <a:ea typeface="+mn-ea"/>
                <a:cs typeface="+mn-cs"/>
              </a:rPr>
              <a:t>supply</a:t>
            </a:r>
            <a:r>
              <a:rPr lang="it-IT" sz="900" kern="1200" dirty="0" smtClean="0">
                <a:solidFill>
                  <a:schemeClr val="tx1"/>
                </a:solidFill>
                <a:latin typeface="+mn-lt"/>
                <a:ea typeface="+mn-ea"/>
                <a:cs typeface="+mn-cs"/>
              </a:rPr>
              <a:t> </a:t>
            </a:r>
            <a:r>
              <a:rPr lang="it-IT" sz="900" kern="1200" dirty="0" err="1" smtClean="0">
                <a:solidFill>
                  <a:schemeClr val="tx1"/>
                </a:solidFill>
                <a:latin typeface="+mn-lt"/>
                <a:ea typeface="+mn-ea"/>
                <a:cs typeface="+mn-cs"/>
              </a:rPr>
              <a:t>chain</a:t>
            </a:r>
            <a:r>
              <a:rPr lang="it-IT" sz="900" kern="1200" dirty="0" smtClean="0">
                <a:solidFill>
                  <a:schemeClr val="tx1"/>
                </a:solidFill>
                <a:latin typeface="+mn-lt"/>
                <a:ea typeface="+mn-ea"/>
                <a:cs typeface="+mn-cs"/>
              </a:rPr>
              <a:t> con 19 magazzini in tutta Europa. Questa rete di magazzini forniva sia i prodotti ai clienti,</a:t>
            </a:r>
            <a:r>
              <a:rPr lang="it-IT" sz="900" kern="1200" baseline="0" dirty="0" smtClean="0">
                <a:solidFill>
                  <a:schemeClr val="tx1"/>
                </a:solidFill>
                <a:latin typeface="+mn-lt"/>
                <a:ea typeface="+mn-ea"/>
                <a:cs typeface="+mn-cs"/>
              </a:rPr>
              <a:t> sia le parti di ricambio a circa 500 tecnici sul campo responsabili dei servizi di post vendita</a:t>
            </a:r>
            <a:r>
              <a:rPr lang="it-IT" sz="900" kern="1200" dirty="0" smtClean="0">
                <a:solidFill>
                  <a:schemeClr val="tx1"/>
                </a:solidFill>
                <a:latin typeface="+mn-lt"/>
                <a:ea typeface="+mn-ea"/>
                <a:cs typeface="+mn-cs"/>
              </a:rPr>
              <a:t>. </a:t>
            </a:r>
          </a:p>
          <a:p>
            <a:endParaRPr lang="it-IT" sz="900" kern="1200" dirty="0" smtClean="0">
              <a:solidFill>
                <a:schemeClr val="tx1"/>
              </a:solidFill>
              <a:latin typeface="+mn-lt"/>
              <a:ea typeface="+mn-ea"/>
              <a:cs typeface="+mn-cs"/>
            </a:endParaRPr>
          </a:p>
          <a:p>
            <a:r>
              <a:rPr lang="it-IT" sz="900" b="1" kern="1200" dirty="0" smtClean="0">
                <a:solidFill>
                  <a:schemeClr val="tx1"/>
                </a:solidFill>
                <a:latin typeface="+mn-lt"/>
                <a:ea typeface="+mn-ea"/>
                <a:cs typeface="+mn-cs"/>
              </a:rPr>
              <a:t>La rapida crescita, associata con un’infrastruttura complicata, rendeva difficile mantenere un servizio di alto livello nel</a:t>
            </a:r>
            <a:r>
              <a:rPr lang="it-IT" sz="900" b="1" dirty="0" smtClean="0"/>
              <a:t> post vendita</a:t>
            </a:r>
            <a:r>
              <a:rPr lang="it-IT" sz="900" kern="1200" dirty="0" smtClean="0">
                <a:solidFill>
                  <a:schemeClr val="tx1"/>
                </a:solidFill>
                <a:latin typeface="+mn-lt"/>
                <a:ea typeface="+mn-ea"/>
                <a:cs typeface="+mn-cs"/>
              </a:rPr>
              <a:t>. Era complicato</a:t>
            </a:r>
            <a:r>
              <a:rPr lang="it-IT" sz="900" kern="1200" baseline="0" dirty="0" smtClean="0">
                <a:solidFill>
                  <a:schemeClr val="tx1"/>
                </a:solidFill>
                <a:latin typeface="+mn-lt"/>
                <a:ea typeface="+mn-ea"/>
                <a:cs typeface="+mn-cs"/>
              </a:rPr>
              <a:t> spedire le componenti di ricambio anche direttamente al cliente. Poiché chi riceveva la merce spesso non conosceva il nome del tecnico, accadeva che la parte di ricambio venisse messa da qualche parte e persa o danneggiata da una persona che cercava di aggiustare il macchinario senza avere le qualifiche. I tecnici di </a:t>
            </a:r>
            <a:r>
              <a:rPr lang="it-IT" sz="900" kern="1200" baseline="0" dirty="0" err="1" smtClean="0">
                <a:solidFill>
                  <a:schemeClr val="tx1"/>
                </a:solidFill>
                <a:latin typeface="+mn-lt"/>
                <a:ea typeface="+mn-ea"/>
                <a:cs typeface="+mn-cs"/>
              </a:rPr>
              <a:t>Sealed</a:t>
            </a:r>
            <a:r>
              <a:rPr lang="it-IT" sz="900" kern="1200" baseline="0" dirty="0" smtClean="0">
                <a:solidFill>
                  <a:schemeClr val="tx1"/>
                </a:solidFill>
                <a:latin typeface="+mn-lt"/>
                <a:ea typeface="+mn-ea"/>
                <a:cs typeface="+mn-cs"/>
              </a:rPr>
              <a:t> Air dovevano di</a:t>
            </a:r>
            <a:r>
              <a:rPr lang="it-IT" sz="900" kern="1200" dirty="0" smtClean="0">
                <a:solidFill>
                  <a:schemeClr val="tx1"/>
                </a:solidFill>
                <a:latin typeface="+mn-lt"/>
                <a:ea typeface="+mn-ea"/>
                <a:cs typeface="+mn-cs"/>
              </a:rPr>
              <a:t> conseguenza andare loro stessi a recuperare le parti di ricambio </a:t>
            </a:r>
            <a:r>
              <a:rPr lang="it-IT" sz="900" b="1" kern="1200" dirty="0" smtClean="0">
                <a:solidFill>
                  <a:schemeClr val="tx1"/>
                </a:solidFill>
                <a:latin typeface="+mn-lt"/>
                <a:ea typeface="+mn-ea"/>
                <a:cs typeface="+mn-cs"/>
              </a:rPr>
              <a:t>perdendo molto tempo nel traffico</a:t>
            </a:r>
            <a:r>
              <a:rPr lang="it-IT" sz="900" kern="1200" dirty="0" smtClean="0">
                <a:solidFill>
                  <a:schemeClr val="tx1"/>
                </a:solidFill>
                <a:latin typeface="+mn-lt"/>
                <a:ea typeface="+mn-ea"/>
                <a:cs typeface="+mn-cs"/>
              </a:rPr>
              <a:t>. E per garantire la disponibilità dei pezzi era necessario mantenere </a:t>
            </a:r>
            <a:r>
              <a:rPr lang="it-IT" sz="900" b="1" kern="1200" dirty="0" smtClean="0">
                <a:solidFill>
                  <a:schemeClr val="tx1"/>
                </a:solidFill>
                <a:latin typeface="+mn-lt"/>
                <a:ea typeface="+mn-ea"/>
                <a:cs typeface="+mn-cs"/>
              </a:rPr>
              <a:t>alti livelli di scorte</a:t>
            </a:r>
            <a:r>
              <a:rPr lang="it-IT" sz="900" kern="1200" dirty="0" smtClean="0">
                <a:solidFill>
                  <a:schemeClr val="tx1"/>
                </a:solidFill>
                <a:latin typeface="+mn-lt"/>
                <a:ea typeface="+mn-ea"/>
                <a:cs typeface="+mn-cs"/>
              </a:rPr>
              <a:t>. </a:t>
            </a:r>
          </a:p>
          <a:p>
            <a:endParaRPr lang="it-IT" sz="900" kern="1200" dirty="0" smtClean="0">
              <a:solidFill>
                <a:schemeClr val="tx1"/>
              </a:solidFill>
              <a:latin typeface="+mn-lt"/>
              <a:ea typeface="+mn-ea"/>
              <a:cs typeface="+mn-cs"/>
            </a:endParaRPr>
          </a:p>
          <a:p>
            <a:pPr lvl="0"/>
            <a:r>
              <a:rPr lang="it-IT" sz="900" kern="1200" dirty="0" smtClean="0">
                <a:solidFill>
                  <a:schemeClr val="tx1"/>
                </a:solidFill>
                <a:latin typeface="+mn-lt"/>
                <a:ea typeface="+mn-ea"/>
                <a:cs typeface="+mn-cs"/>
              </a:rPr>
              <a:t>La domanda che ci siamo posti è stata:  </a:t>
            </a:r>
            <a:r>
              <a:rPr lang="it-IT" sz="900" b="1" dirty="0" smtClean="0"/>
              <a:t>Come rendere il percorso delle parti più efficiente?</a:t>
            </a:r>
          </a:p>
          <a:p>
            <a:r>
              <a:rPr lang="it-IT" sz="900" kern="1200" dirty="0" smtClean="0">
                <a:solidFill>
                  <a:schemeClr val="tx1"/>
                </a:solidFill>
                <a:latin typeface="+mn-lt"/>
                <a:ea typeface="+mn-ea"/>
                <a:cs typeface="+mn-cs"/>
              </a:rPr>
              <a:t>Abbiamo analizzato la loro </a:t>
            </a:r>
            <a:r>
              <a:rPr lang="it-IT" sz="900" b="1" kern="1200" dirty="0" err="1" smtClean="0">
                <a:solidFill>
                  <a:schemeClr val="tx1"/>
                </a:solidFill>
                <a:latin typeface="+mn-lt"/>
                <a:ea typeface="+mn-ea"/>
                <a:cs typeface="+mn-cs"/>
              </a:rPr>
              <a:t>supply</a:t>
            </a:r>
            <a:r>
              <a:rPr lang="it-IT" sz="900" b="1" kern="1200" dirty="0" smtClean="0">
                <a:solidFill>
                  <a:schemeClr val="tx1"/>
                </a:solidFill>
                <a:latin typeface="+mn-lt"/>
                <a:ea typeface="+mn-ea"/>
                <a:cs typeface="+mn-cs"/>
              </a:rPr>
              <a:t> </a:t>
            </a:r>
            <a:r>
              <a:rPr lang="it-IT" sz="900" b="1" kern="1200" dirty="0" err="1" smtClean="0">
                <a:solidFill>
                  <a:schemeClr val="tx1"/>
                </a:solidFill>
                <a:latin typeface="+mn-lt"/>
                <a:ea typeface="+mn-ea"/>
                <a:cs typeface="+mn-cs"/>
              </a:rPr>
              <a:t>chain</a:t>
            </a:r>
            <a:r>
              <a:rPr lang="it-IT" sz="900" b="1" kern="1200" dirty="0" smtClean="0">
                <a:solidFill>
                  <a:schemeClr val="tx1"/>
                </a:solidFill>
                <a:latin typeface="+mn-lt"/>
                <a:ea typeface="+mn-ea"/>
                <a:cs typeface="+mn-cs"/>
              </a:rPr>
              <a:t> e proposto una soluzione che combinava servizi di spedizioni espresso con la rete di sedi UPS Access Point</a:t>
            </a:r>
            <a:r>
              <a:rPr lang="it-IT" sz="900" kern="1200" dirty="0" smtClean="0">
                <a:solidFill>
                  <a:schemeClr val="tx1"/>
                </a:solidFill>
                <a:latin typeface="+mn-lt"/>
                <a:ea typeface="+mn-ea"/>
                <a:cs typeface="+mn-cs"/>
              </a:rPr>
              <a:t> dove i tecnici sul campo potessero recuperare velocemente le parti di ricambio.  Ad oggi, abbiamo 15.000  di questi centri di ritiro e consegna in 14 Paesi in Europa. </a:t>
            </a:r>
            <a:r>
              <a:rPr lang="it-IT" sz="900" dirty="0" smtClean="0"/>
              <a:t>Gli UPS Access Point hanno sede presso edicole, stazioni di servizio e altri piccoli negozi, dove chiunque può facilmente ricevere o inviare pacchi. Quindi ora le parti di ricambio vengono spedite vicino a dove si trova il tecnico, sia vicino a casa sua o al cliente dove deve fare l’intervento. Il tecnico non solo si risparmia un bel po’ di chilometri in macchina, ma anche </a:t>
            </a:r>
            <a:r>
              <a:rPr lang="it-IT" sz="900" dirty="0" err="1" smtClean="0"/>
              <a:t>Sealed</a:t>
            </a:r>
            <a:r>
              <a:rPr lang="it-IT" sz="900" dirty="0" smtClean="0"/>
              <a:t> Air può ridurre I consumi di carburante e la sua impronta ambientale. </a:t>
            </a:r>
            <a:endParaRPr lang="it-IT" sz="900" kern="1200" dirty="0" smtClean="0">
              <a:solidFill>
                <a:schemeClr val="tx1"/>
              </a:solidFill>
              <a:latin typeface="+mn-lt"/>
              <a:ea typeface="+mn-ea"/>
              <a:cs typeface="+mn-cs"/>
            </a:endParaRPr>
          </a:p>
          <a:p>
            <a:r>
              <a:rPr lang="it-IT" sz="900" kern="1200" dirty="0" smtClean="0">
                <a:solidFill>
                  <a:schemeClr val="tx1"/>
                </a:solidFill>
                <a:latin typeface="+mn-lt"/>
                <a:ea typeface="+mn-ea"/>
                <a:cs typeface="+mn-cs"/>
              </a:rPr>
              <a:t>E cosa è successo a tutti quei magazzini? </a:t>
            </a:r>
            <a:r>
              <a:rPr lang="it-IT" sz="900" b="1" kern="1200" dirty="0" smtClean="0">
                <a:solidFill>
                  <a:schemeClr val="tx1"/>
                </a:solidFill>
                <a:latin typeface="+mn-lt"/>
                <a:ea typeface="+mn-ea"/>
                <a:cs typeface="+mn-cs"/>
              </a:rPr>
              <a:t>UPS ha proposto di centralizzare il magazzino, la gestione delle scorte e l’evasione degli ordini. </a:t>
            </a:r>
            <a:r>
              <a:rPr lang="it-IT" sz="900" kern="1200" dirty="0" smtClean="0">
                <a:solidFill>
                  <a:schemeClr val="tx1"/>
                </a:solidFill>
                <a:latin typeface="+mn-lt"/>
                <a:ea typeface="+mn-ea"/>
                <a:cs typeface="+mn-cs"/>
              </a:rPr>
              <a:t>Oggi, </a:t>
            </a:r>
            <a:r>
              <a:rPr lang="it-IT" sz="900" kern="1200" dirty="0" err="1" smtClean="0">
                <a:solidFill>
                  <a:schemeClr val="tx1"/>
                </a:solidFill>
                <a:latin typeface="+mn-lt"/>
                <a:ea typeface="+mn-ea"/>
                <a:cs typeface="+mn-cs"/>
              </a:rPr>
              <a:t>SealedAir</a:t>
            </a:r>
            <a:r>
              <a:rPr lang="it-IT" sz="900" kern="1200" dirty="0" smtClean="0">
                <a:solidFill>
                  <a:schemeClr val="tx1"/>
                </a:solidFill>
                <a:latin typeface="+mn-lt"/>
                <a:ea typeface="+mn-ea"/>
                <a:cs typeface="+mn-cs"/>
              </a:rPr>
              <a:t> rifornisce I suoi tecnici da un unico magazzino situato in Germania e l’eliminazione di 19 magazzini locali ha permesso di ridurre l’inventario e risparmiare </a:t>
            </a:r>
            <a:r>
              <a:rPr lang="it-IT" sz="900" dirty="0" smtClean="0"/>
              <a:t>sui costi operativi e </a:t>
            </a:r>
            <a:r>
              <a:rPr lang="it-IT" sz="900" kern="1200" dirty="0" smtClean="0">
                <a:solidFill>
                  <a:schemeClr val="tx1"/>
                </a:solidFill>
                <a:latin typeface="+mn-lt"/>
                <a:ea typeface="+mn-ea"/>
                <a:cs typeface="+mn-cs"/>
              </a:rPr>
              <a:t>di infrastruttura.</a:t>
            </a:r>
          </a:p>
          <a:p>
            <a:endParaRPr lang="it-IT" sz="900" kern="1200" dirty="0" smtClean="0">
              <a:solidFill>
                <a:schemeClr val="tx1"/>
              </a:solidFill>
              <a:latin typeface="+mn-lt"/>
              <a:ea typeface="+mn-ea"/>
              <a:cs typeface="+mn-cs"/>
            </a:endParaRPr>
          </a:p>
          <a:p>
            <a:r>
              <a:rPr lang="it-IT" sz="900" dirty="0" smtClean="0"/>
              <a:t>Trovando soluzioni alle sfide che abbiamo evidenziato all'inizio, l'azienda può migliorare la </a:t>
            </a:r>
            <a:r>
              <a:rPr lang="it-IT" sz="900" dirty="0" err="1" smtClean="0"/>
              <a:t>customer</a:t>
            </a:r>
            <a:r>
              <a:rPr lang="it-IT" sz="900" dirty="0" smtClean="0"/>
              <a:t> </a:t>
            </a:r>
            <a:r>
              <a:rPr lang="it-IT" sz="900" dirty="0" err="1" smtClean="0"/>
              <a:t>experience</a:t>
            </a:r>
            <a:r>
              <a:rPr lang="it-IT" sz="900" dirty="0" smtClean="0"/>
              <a:t>, ridurre i costi e rendere la </a:t>
            </a:r>
            <a:r>
              <a:rPr lang="it-IT" sz="900" dirty="0" err="1" smtClean="0"/>
              <a:t>supply</a:t>
            </a:r>
            <a:r>
              <a:rPr lang="it-IT" sz="900" dirty="0" smtClean="0"/>
              <a:t> </a:t>
            </a:r>
            <a:r>
              <a:rPr lang="it-IT" sz="900" dirty="0" err="1" smtClean="0"/>
              <a:t>chain</a:t>
            </a:r>
            <a:r>
              <a:rPr lang="it-IT" sz="900" dirty="0" smtClean="0"/>
              <a:t> più efficiente. Grazie per il vostro tempo oggi, spero che l’intervento sia stato di vostro interesse e abbia suscitato delle intuizioni su come gestire la </a:t>
            </a:r>
            <a:r>
              <a:rPr lang="it-IT" sz="900" dirty="0" err="1" smtClean="0"/>
              <a:t>supply</a:t>
            </a:r>
            <a:r>
              <a:rPr lang="it-IT" sz="900" dirty="0" smtClean="0"/>
              <a:t> </a:t>
            </a:r>
            <a:r>
              <a:rPr lang="it-IT" sz="900" dirty="0" err="1" smtClean="0"/>
              <a:t>chain</a:t>
            </a:r>
            <a:r>
              <a:rPr lang="it-IT" sz="900" dirty="0" smtClean="0"/>
              <a:t> nel complesso contesto dell'industria 4.0.</a:t>
            </a:r>
            <a:endParaRPr lang="it-IT" sz="900" kern="1200" dirty="0" smtClean="0">
              <a:solidFill>
                <a:schemeClr val="tx1"/>
              </a:solidFill>
              <a:latin typeface="+mn-lt"/>
              <a:ea typeface="+mn-ea"/>
              <a:cs typeface="+mn-cs"/>
            </a:endParaRPr>
          </a:p>
          <a:p>
            <a:endParaRPr lang="it-IT" sz="900" dirty="0"/>
          </a:p>
        </p:txBody>
      </p:sp>
      <p:sp>
        <p:nvSpPr>
          <p:cNvPr id="4" name="Segnaposto numero diapositiva 3"/>
          <p:cNvSpPr>
            <a:spLocks noGrp="1"/>
          </p:cNvSpPr>
          <p:nvPr>
            <p:ph type="sldNum" sz="quarter" idx="10"/>
          </p:nvPr>
        </p:nvSpPr>
        <p:spPr/>
        <p:txBody>
          <a:bodyPr/>
          <a:lstStyle/>
          <a:p>
            <a:fld id="{CA19A758-BB6D-C145-9DB7-2653BC3DBBC5}" type="slidenum">
              <a:rPr lang="en-US" smtClean="0"/>
              <a:pPr/>
              <a:t>5</a:t>
            </a:fld>
            <a:endParaRPr lang="en-US" dirty="0"/>
          </a:p>
        </p:txBody>
      </p:sp>
    </p:spTree>
    <p:extLst>
      <p:ext uri="{BB962C8B-B14F-4D97-AF65-F5344CB8AC3E}">
        <p14:creationId xmlns="" xmlns:p14="http://schemas.microsoft.com/office/powerpoint/2010/main" val="123856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19A758-BB6D-C145-9DB7-2653BC3DBBC5}" type="slidenum">
              <a:rPr lang="en-US" smtClean="0"/>
              <a:pPr/>
              <a:t>6</a:t>
            </a:fld>
            <a:endParaRPr lang="en-US"/>
          </a:p>
        </p:txBody>
      </p:sp>
    </p:spTree>
    <p:extLst>
      <p:ext uri="{BB962C8B-B14F-4D97-AF65-F5344CB8AC3E}">
        <p14:creationId xmlns="" xmlns:p14="http://schemas.microsoft.com/office/powerpoint/2010/main" val="2169116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2" name="Title 1"/>
          <p:cNvSpPr>
            <a:spLocks noGrp="1"/>
          </p:cNvSpPr>
          <p:nvPr>
            <p:ph type="title"/>
          </p:nvPr>
        </p:nvSpPr>
        <p:spPr>
          <a:xfrm>
            <a:off x="1773970" y="478134"/>
            <a:ext cx="4644759" cy="970656"/>
          </a:xfrm>
          <a:prstGeom prst="rect">
            <a:avLst/>
          </a:prstGeom>
        </p:spPr>
        <p:txBody>
          <a:bodyPr anchor="ctr" anchorCtr="0"/>
          <a:lstStyle>
            <a:lvl1pPr algn="l">
              <a:defRPr sz="2800">
                <a:solidFill>
                  <a:srgbClr val="FFFFFF"/>
                </a:solidFill>
              </a:defRPr>
            </a:lvl1pPr>
          </a:lstStyle>
          <a:p>
            <a:r>
              <a:rPr lang="pl-PL" smtClean="0"/>
              <a:t>Kliknij, aby edytować styl</a:t>
            </a:r>
            <a:endParaRPr lang="en-US" dirty="0"/>
          </a:p>
        </p:txBody>
      </p:sp>
      <p:sp>
        <p:nvSpPr>
          <p:cNvPr id="13" name="Rectangle 12"/>
          <p:cNvSpPr/>
          <p:nvPr userDrawn="1"/>
        </p:nvSpPr>
        <p:spPr>
          <a:xfrm>
            <a:off x="6788141" y="1178501"/>
            <a:ext cx="2057400" cy="12192"/>
          </a:xfrm>
          <a:prstGeom prst="rect">
            <a:avLst/>
          </a:prstGeom>
          <a:solidFill>
            <a:srgbClr val="FFB5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2400" dirty="0"/>
          </a:p>
        </p:txBody>
      </p:sp>
      <p:pic>
        <p:nvPicPr>
          <p:cNvPr id="10" name="Picture 9" descr="ups_2013_gold_rgb_in.ai"/>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320040" y="358112"/>
            <a:ext cx="1033752" cy="1219048"/>
          </a:xfrm>
          <a:prstGeom prst="rect">
            <a:avLst/>
          </a:prstGeom>
        </p:spPr>
      </p:pic>
      <p:sp>
        <p:nvSpPr>
          <p:cNvPr id="15" name="Text Placeholder 2"/>
          <p:cNvSpPr>
            <a:spLocks noGrp="1"/>
          </p:cNvSpPr>
          <p:nvPr>
            <p:ph type="body" sz="quarter" idx="10" hasCustomPrompt="1"/>
          </p:nvPr>
        </p:nvSpPr>
        <p:spPr>
          <a:xfrm>
            <a:off x="6787354" y="705393"/>
            <a:ext cx="2057400" cy="450851"/>
          </a:xfrm>
          <a:prstGeom prst="rect">
            <a:avLst/>
          </a:prstGeom>
          <a:ln w="12700" cmpd="sng">
            <a:noFill/>
          </a:ln>
        </p:spPr>
        <p:txBody>
          <a:bodyPr lIns="121917" tIns="60958" rIns="121917" bIns="60958" anchor="ctr">
            <a:normAutofit/>
          </a:bodyPr>
          <a:lstStyle>
            <a:lvl1pPr marL="0" indent="0" algn="r">
              <a:buNone/>
              <a:defRPr sz="1300">
                <a:solidFill>
                  <a:srgbClr val="FFB500"/>
                </a:solidFill>
                <a:latin typeface="+mn-lt"/>
                <a:cs typeface="Tahoma"/>
              </a:defRPr>
            </a:lvl1pPr>
          </a:lstStyle>
          <a:p>
            <a:pPr lvl="0"/>
            <a:r>
              <a:rPr lang="en-US" dirty="0" smtClean="0"/>
              <a:t>Enter Date Here</a:t>
            </a:r>
            <a:endParaRPr lang="en-US" dirty="0"/>
          </a:p>
        </p:txBody>
      </p:sp>
      <p:sp>
        <p:nvSpPr>
          <p:cNvPr id="20" name="Picture Placeholder 19"/>
          <p:cNvSpPr>
            <a:spLocks noGrp="1"/>
          </p:cNvSpPr>
          <p:nvPr>
            <p:ph type="pic" sz="quarter" idx="11"/>
          </p:nvPr>
        </p:nvSpPr>
        <p:spPr>
          <a:xfrm>
            <a:off x="0" y="2286000"/>
            <a:ext cx="9144000" cy="457200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pl-PL" smtClean="0"/>
              <a:t>Kliknij ikonę, aby dodać obraz</a:t>
            </a:r>
            <a:endParaRPr lang="en-US" dirty="0"/>
          </a:p>
        </p:txBody>
      </p:sp>
      <p:sp>
        <p:nvSpPr>
          <p:cNvPr id="9" name="Rectangle 7"/>
          <p:cNvSpPr>
            <a:spLocks noGrp="1" noChangeArrowheads="1"/>
          </p:cNvSpPr>
          <p:nvPr>
            <p:ph type="subTitle" idx="1"/>
          </p:nvPr>
        </p:nvSpPr>
        <p:spPr>
          <a:xfrm>
            <a:off x="1773971" y="1535887"/>
            <a:ext cx="4644759" cy="533400"/>
          </a:xfrm>
          <a:prstGeom prst="rect">
            <a:avLst/>
          </a:prstGeom>
        </p:spPr>
        <p:txBody>
          <a:bodyPr anchor="ctr" anchorCtr="0"/>
          <a:lstStyle>
            <a:lvl1pPr marL="0" indent="0">
              <a:buFontTx/>
              <a:buNone/>
              <a:defRPr sz="1800">
                <a:solidFill>
                  <a:srgbClr val="FFFFFF"/>
                </a:solidFill>
                <a:latin typeface="+mj-lt"/>
                <a:ea typeface="ＭＳ Ｐゴシック" charset="0"/>
              </a:defRPr>
            </a:lvl1pPr>
          </a:lstStyle>
          <a:p>
            <a:pPr lvl="0"/>
            <a:r>
              <a:rPr lang="pl-PL" noProof="0" smtClean="0">
                <a:sym typeface="Trebuchet MS" charset="0"/>
              </a:rPr>
              <a:t>Kliknij, aby edytować styl wzorca podtytułu</a:t>
            </a:r>
            <a:endParaRPr lang="en-US" noProof="0" dirty="0">
              <a:sym typeface="Trebuchet MS" charset="0"/>
            </a:endParaRPr>
          </a:p>
        </p:txBody>
      </p:sp>
      <p:sp>
        <p:nvSpPr>
          <p:cNvPr id="4" name="Content Placeholder 3"/>
          <p:cNvSpPr>
            <a:spLocks noGrp="1"/>
          </p:cNvSpPr>
          <p:nvPr>
            <p:ph sz="quarter" idx="12"/>
          </p:nvPr>
        </p:nvSpPr>
        <p:spPr>
          <a:xfrm>
            <a:off x="7910513" y="6470650"/>
            <a:ext cx="914400" cy="914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9167431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2286000"/>
            <a:ext cx="9144000" cy="457200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pl-PL" smtClean="0"/>
              <a:t>Kliknij ikonę, aby dodać obraz</a:t>
            </a:r>
            <a:endParaRPr lang="en-US" dirty="0"/>
          </a:p>
        </p:txBody>
      </p:sp>
      <p:sp>
        <p:nvSpPr>
          <p:cNvPr id="4" name="Rectangle 3"/>
          <p:cNvSpPr/>
          <p:nvPr userDrawn="1"/>
        </p:nvSpPr>
        <p:spPr>
          <a:xfrm>
            <a:off x="1773971" y="649600"/>
            <a:ext cx="1926162" cy="553994"/>
          </a:xfrm>
          <a:prstGeom prst="rect">
            <a:avLst/>
          </a:prstGeom>
        </p:spPr>
        <p:txBody>
          <a:bodyPr wrap="none" lIns="121917" tIns="60958" rIns="121917" bIns="60958">
            <a:spAutoFit/>
          </a:bodyPr>
          <a:lstStyle/>
          <a:p>
            <a:r>
              <a:rPr lang="en-US" sz="2800" dirty="0" smtClean="0">
                <a:solidFill>
                  <a:srgbClr val="FFFFFF"/>
                </a:solidFill>
                <a:latin typeface="+mj-lt"/>
              </a:rPr>
              <a:t>Thank you</a:t>
            </a:r>
            <a:endParaRPr lang="en-US" sz="2800" dirty="0">
              <a:solidFill>
                <a:srgbClr val="FFFFFF"/>
              </a:solidFill>
              <a:latin typeface="+mj-lt"/>
            </a:endParaRPr>
          </a:p>
        </p:txBody>
      </p:sp>
      <p:pic>
        <p:nvPicPr>
          <p:cNvPr id="7" name="Picture 6" descr="ups_2013_gold_rgb_in.ai"/>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320040" y="358112"/>
            <a:ext cx="1033752" cy="1219048"/>
          </a:xfrm>
          <a:prstGeom prst="rect">
            <a:avLst/>
          </a:prstGeom>
        </p:spPr>
      </p:pic>
    </p:spTree>
    <p:extLst>
      <p:ext uri="{BB962C8B-B14F-4D97-AF65-F5344CB8AC3E}">
        <p14:creationId xmlns="" xmlns:p14="http://schemas.microsoft.com/office/powerpoint/2010/main" val="38544048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own - content">
    <p:spTree>
      <p:nvGrpSpPr>
        <p:cNvPr id="1" name=""/>
        <p:cNvGrpSpPr/>
        <p:nvPr/>
      </p:nvGrpSpPr>
      <p:grpSpPr>
        <a:xfrm>
          <a:off x="0" y="0"/>
          <a:ext cx="0" cy="0"/>
          <a:chOff x="0" y="0"/>
          <a:chExt cx="0" cy="0"/>
        </a:xfrm>
      </p:grpSpPr>
      <p:sp>
        <p:nvSpPr>
          <p:cNvPr id="10" name="Title 5"/>
          <p:cNvSpPr>
            <a:spLocks noGrp="1"/>
          </p:cNvSpPr>
          <p:nvPr>
            <p:ph type="title" hasCustomPrompt="1"/>
          </p:nvPr>
        </p:nvSpPr>
        <p:spPr>
          <a:xfrm>
            <a:off x="274320" y="237592"/>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smtClean="0"/>
              <a:t>Click to edit Title style</a:t>
            </a:r>
            <a:endParaRPr lang="en-US" dirty="0"/>
          </a:p>
        </p:txBody>
      </p:sp>
      <p:sp>
        <p:nvSpPr>
          <p:cNvPr id="14" name="Text Placeholder 13"/>
          <p:cNvSpPr>
            <a:spLocks noGrp="1"/>
          </p:cNvSpPr>
          <p:nvPr>
            <p:ph type="body" sz="quarter" idx="11" hasCustomPrompt="1"/>
          </p:nvPr>
        </p:nvSpPr>
        <p:spPr>
          <a:xfrm>
            <a:off x="457200" y="877237"/>
            <a:ext cx="8378939" cy="461661"/>
          </a:xfrm>
          <a:prstGeom prst="rect">
            <a:avLst/>
          </a:prstGeom>
        </p:spPr>
        <p:txBody>
          <a:bodyPr vert="horz"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1"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fld id="{0A8B43A7-666A-9F40-B039-53E3BCE5B7A4}" type="slidenum">
              <a:rPr lang="en-US" smtClean="0"/>
              <a:pPr/>
              <a:t>‹N›</a:t>
            </a:fld>
            <a:endParaRPr lang="en-US" dirty="0"/>
          </a:p>
        </p:txBody>
      </p:sp>
      <p:sp>
        <p:nvSpPr>
          <p:cNvPr id="12" name="Rectangle 11"/>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chemeClr val="bg1"/>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chemeClr val="bg1"/>
                </a:solidFill>
                <a:latin typeface="+mn-lt"/>
                <a:ea typeface="ＭＳ Ｐゴシック" charset="0"/>
                <a:cs typeface="Tahoma"/>
              </a:rPr>
            </a:br>
            <a:r>
              <a:rPr lang="en-US" sz="500" b="0" i="0" u="none" strike="noStrike" kern="1200" baseline="0" dirty="0" smtClean="0">
                <a:solidFill>
                  <a:schemeClr val="bg1"/>
                </a:solidFill>
                <a:latin typeface="+mn-lt"/>
                <a:ea typeface="+mn-ea"/>
                <a:cs typeface="Tahoma"/>
              </a:rPr>
              <a:t>© 2014 United Parcel Service of America, Inc. UPS, the UPS brandmark, the color brown and photos are trademarks of United Parcel Service of America, Inc. All rights reserved.</a:t>
            </a:r>
          </a:p>
        </p:txBody>
      </p:sp>
      <p:pic>
        <p:nvPicPr>
          <p:cNvPr id="13" name="Picture 12" descr="ups_2013_gold_rgb_halfin.ai"/>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274320" y="6172200"/>
            <a:ext cx="576072" cy="685800"/>
          </a:xfrm>
          <a:prstGeom prst="rect">
            <a:avLst/>
          </a:prstGeom>
        </p:spPr>
      </p:pic>
      <p:sp>
        <p:nvSpPr>
          <p:cNvPr id="8" name="Text Placeholder 4"/>
          <p:cNvSpPr>
            <a:spLocks noGrp="1"/>
          </p:cNvSpPr>
          <p:nvPr>
            <p:ph type="body" sz="quarter" idx="10"/>
          </p:nvPr>
        </p:nvSpPr>
        <p:spPr>
          <a:xfrm>
            <a:off x="274321" y="1371600"/>
            <a:ext cx="8561819" cy="2769985"/>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extLst>
      <p:ext uri="{BB962C8B-B14F-4D97-AF65-F5344CB8AC3E}">
        <p14:creationId xmlns="" xmlns:p14="http://schemas.microsoft.com/office/powerpoint/2010/main" val="15053627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 content">
    <p:bg>
      <p:bgRef idx="1001">
        <a:schemeClr val="bg1"/>
      </p:bgRef>
    </p:bg>
    <p:spTree>
      <p:nvGrpSpPr>
        <p:cNvPr id="1" name=""/>
        <p:cNvGrpSpPr/>
        <p:nvPr/>
      </p:nvGrpSpPr>
      <p:grpSpPr>
        <a:xfrm>
          <a:off x="0" y="0"/>
          <a:ext cx="0" cy="0"/>
          <a:chOff x="0" y="0"/>
          <a:chExt cx="0" cy="0"/>
        </a:xfrm>
      </p:grpSpPr>
      <p:pic>
        <p:nvPicPr>
          <p:cNvPr id="7" name="Picture 6" descr="ups_2013_primary_rgb_halfin.ai"/>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274320" y="6172200"/>
            <a:ext cx="576072" cy="685800"/>
          </a:xfrm>
          <a:prstGeom prst="rect">
            <a:avLst/>
          </a:prstGeom>
        </p:spPr>
      </p:pic>
      <p:sp>
        <p:nvSpPr>
          <p:cNvPr id="21"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fld id="{0A8B43A7-666A-9F40-B039-53E3BCE5B7A4}" type="slidenum">
              <a:rPr lang="en-US" smtClean="0"/>
              <a:pPr/>
              <a:t>‹N›</a:t>
            </a:fld>
            <a:endParaRPr lang="en-US" dirty="0"/>
          </a:p>
        </p:txBody>
      </p:sp>
      <p:sp>
        <p:nvSpPr>
          <p:cNvPr id="22" name="Rectangle 21"/>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rgbClr val="353535"/>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rgbClr val="353535"/>
                </a:solidFill>
                <a:latin typeface="+mn-lt"/>
                <a:ea typeface="ＭＳ Ｐゴシック" charset="0"/>
                <a:cs typeface="Tahoma"/>
              </a:rPr>
            </a:br>
            <a:r>
              <a:rPr lang="en-US" sz="500" b="0" i="0" u="none" strike="noStrike" kern="1200" baseline="0" dirty="0" smtClean="0">
                <a:solidFill>
                  <a:srgbClr val="353535"/>
                </a:solidFill>
                <a:latin typeface="+mn-lt"/>
                <a:ea typeface="+mn-ea"/>
                <a:cs typeface="Tahoma"/>
              </a:rPr>
              <a:t>© 2014 United Parcel Service of America, Inc. UPS, the UPS brandmark, the color brown and photos are trademarks of United Parcel Service of America, Inc. All rights reserved.</a:t>
            </a:r>
          </a:p>
        </p:txBody>
      </p:sp>
      <p:sp>
        <p:nvSpPr>
          <p:cNvPr id="24" name="Title 5"/>
          <p:cNvSpPr>
            <a:spLocks noGrp="1"/>
          </p:cNvSpPr>
          <p:nvPr>
            <p:ph type="title" hasCustomPrompt="1"/>
          </p:nvPr>
        </p:nvSpPr>
        <p:spPr>
          <a:xfrm>
            <a:off x="274320" y="237592"/>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smtClean="0"/>
              <a:t>Click to edit Title style</a:t>
            </a:r>
            <a:endParaRPr lang="en-US" dirty="0"/>
          </a:p>
        </p:txBody>
      </p:sp>
      <p:sp>
        <p:nvSpPr>
          <p:cNvPr id="25" name="Text Placeholder 13"/>
          <p:cNvSpPr>
            <a:spLocks noGrp="1"/>
          </p:cNvSpPr>
          <p:nvPr>
            <p:ph type="body" sz="quarter" idx="11" hasCustomPrompt="1"/>
          </p:nvPr>
        </p:nvSpPr>
        <p:spPr>
          <a:xfrm>
            <a:off x="274320" y="750237"/>
            <a:ext cx="8378939" cy="461661"/>
          </a:xfrm>
          <a:prstGeom prst="rect">
            <a:avLst/>
          </a:prstGeom>
        </p:spPr>
        <p:txBody>
          <a:bodyPr vert="horz"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9" name="Text Placeholder 4"/>
          <p:cNvSpPr>
            <a:spLocks noGrp="1"/>
          </p:cNvSpPr>
          <p:nvPr>
            <p:ph type="body" sz="quarter" idx="10"/>
          </p:nvPr>
        </p:nvSpPr>
        <p:spPr>
          <a:xfrm>
            <a:off x="274320" y="1371600"/>
            <a:ext cx="8561819" cy="1973870"/>
          </a:xfrm>
          <a:prstGeom prst="rect">
            <a:avLst/>
          </a:prstGeom>
        </p:spPr>
        <p:txBody>
          <a:bodyPr vert="horz" lIns="121917" tIns="60958" rIns="121917" bIns="60958" anchor="t" anchorCtr="0">
            <a:spAutoFit/>
          </a:bodyPr>
          <a:lstStyle>
            <a:lvl1pPr marL="182563" indent="-182563">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Tree>
    <p:extLst>
      <p:ext uri="{BB962C8B-B14F-4D97-AF65-F5344CB8AC3E}">
        <p14:creationId xmlns="" xmlns:p14="http://schemas.microsoft.com/office/powerpoint/2010/main" val="1825594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own - image right">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6629400" y="120416"/>
            <a:ext cx="2514600" cy="6737584"/>
          </a:xfrm>
          <a:prstGeom prst="rect">
            <a:avLst/>
          </a:prstGeom>
        </p:spPr>
        <p:txBody>
          <a:bodyPr lIns="121917" tIns="60958" rIns="121917" bIns="60958"/>
          <a:lstStyle>
            <a:lvl1pPr marL="0" indent="0">
              <a:buFontTx/>
              <a:buNone/>
              <a:defRPr sz="2400">
                <a:solidFill>
                  <a:schemeClr val="bg1"/>
                </a:solidFill>
              </a:defRPr>
            </a:lvl1pPr>
          </a:lstStyle>
          <a:p>
            <a:r>
              <a:rPr lang="pl-PL" smtClean="0"/>
              <a:t>Kliknij ikonę, aby dodać obraz</a:t>
            </a:r>
            <a:endParaRPr lang="en-US" dirty="0"/>
          </a:p>
        </p:txBody>
      </p:sp>
      <p:sp>
        <p:nvSpPr>
          <p:cNvPr id="21"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fld id="{0A8B43A7-666A-9F40-B039-53E3BCE5B7A4}" type="slidenum">
              <a:rPr lang="en-US" smtClean="0"/>
              <a:pPr/>
              <a:t>‹N›</a:t>
            </a:fld>
            <a:endParaRPr lang="en-US" dirty="0"/>
          </a:p>
        </p:txBody>
      </p:sp>
      <p:sp>
        <p:nvSpPr>
          <p:cNvPr id="22" name="Rectangle 21"/>
          <p:cNvSpPr/>
          <p:nvPr userDrawn="1"/>
        </p:nvSpPr>
        <p:spPr>
          <a:xfrm>
            <a:off x="850392" y="6334925"/>
            <a:ext cx="5599175"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chemeClr val="bg1"/>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chemeClr val="bg1"/>
                </a:solidFill>
                <a:latin typeface="+mn-lt"/>
                <a:ea typeface="ＭＳ Ｐゴシック" charset="0"/>
                <a:cs typeface="Tahoma"/>
              </a:rPr>
            </a:br>
            <a:r>
              <a:rPr lang="en-US" sz="500" b="0" i="0" u="none" strike="noStrike" kern="1200" baseline="0" dirty="0" smtClean="0">
                <a:solidFill>
                  <a:schemeClr val="bg1"/>
                </a:solidFill>
                <a:latin typeface="+mn-lt"/>
                <a:ea typeface="+mn-ea"/>
                <a:cs typeface="Tahoma"/>
              </a:rPr>
              <a:t>© 2014 United Parcel Service of America, Inc. UPS, the UPS brandmark, the color brown and photos are trademarks of United Parcel Service of America, Inc. All rights reserved.</a:t>
            </a:r>
          </a:p>
        </p:txBody>
      </p:sp>
      <p:pic>
        <p:nvPicPr>
          <p:cNvPr id="23" name="Picture 22" descr="ups_2013_gold_rgb_halfin.ai"/>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274320" y="6172200"/>
            <a:ext cx="576072" cy="685800"/>
          </a:xfrm>
          <a:prstGeom prst="rect">
            <a:avLst/>
          </a:prstGeom>
        </p:spPr>
      </p:pic>
      <p:sp>
        <p:nvSpPr>
          <p:cNvPr id="9" name="Title 5"/>
          <p:cNvSpPr>
            <a:spLocks noGrp="1"/>
          </p:cNvSpPr>
          <p:nvPr>
            <p:ph type="title" hasCustomPrompt="1"/>
          </p:nvPr>
        </p:nvSpPr>
        <p:spPr>
          <a:xfrm>
            <a:off x="274321" y="237592"/>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smtClean="0"/>
              <a:t>Click to edit Title style</a:t>
            </a:r>
            <a:endParaRPr lang="en-US" dirty="0"/>
          </a:p>
        </p:txBody>
      </p:sp>
      <p:sp>
        <p:nvSpPr>
          <p:cNvPr id="10" name="Text Placeholder 13"/>
          <p:cNvSpPr>
            <a:spLocks noGrp="1"/>
          </p:cNvSpPr>
          <p:nvPr>
            <p:ph type="body" sz="quarter" idx="11" hasCustomPrompt="1"/>
          </p:nvPr>
        </p:nvSpPr>
        <p:spPr>
          <a:xfrm>
            <a:off x="457200" y="877237"/>
            <a:ext cx="5909303" cy="461661"/>
          </a:xfrm>
          <a:prstGeom prst="rect">
            <a:avLst/>
          </a:prstGeom>
        </p:spPr>
        <p:txBody>
          <a:bodyPr vert="horz" wrap="square"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2" name="Text Placeholder 4"/>
          <p:cNvSpPr>
            <a:spLocks noGrp="1"/>
          </p:cNvSpPr>
          <p:nvPr>
            <p:ph type="body" sz="quarter" idx="10"/>
          </p:nvPr>
        </p:nvSpPr>
        <p:spPr>
          <a:xfrm>
            <a:off x="274322" y="1371600"/>
            <a:ext cx="6092182" cy="2769985"/>
          </a:xfrm>
          <a:prstGeom prst="rect">
            <a:avLst/>
          </a:prstGeom>
        </p:spPr>
        <p:txBody>
          <a:bodyPr vert="horz" wrap="square"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extLst>
      <p:ext uri="{BB962C8B-B14F-4D97-AF65-F5344CB8AC3E}">
        <p14:creationId xmlns="" xmlns:p14="http://schemas.microsoft.com/office/powerpoint/2010/main" val="34627890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 Image right">
    <p:bg>
      <p:bgRef idx="1001">
        <a:schemeClr val="bg1"/>
      </p:bgRef>
    </p:bg>
    <p:spTree>
      <p:nvGrpSpPr>
        <p:cNvPr id="1" name=""/>
        <p:cNvGrpSpPr/>
        <p:nvPr/>
      </p:nvGrpSpPr>
      <p:grpSpPr>
        <a:xfrm>
          <a:off x="0" y="0"/>
          <a:ext cx="0" cy="0"/>
          <a:chOff x="0" y="0"/>
          <a:chExt cx="0" cy="0"/>
        </a:xfrm>
      </p:grpSpPr>
      <p:sp>
        <p:nvSpPr>
          <p:cNvPr id="21" name="Picture Placeholder 4"/>
          <p:cNvSpPr>
            <a:spLocks noGrp="1"/>
          </p:cNvSpPr>
          <p:nvPr>
            <p:ph type="pic" sz="quarter" idx="12"/>
          </p:nvPr>
        </p:nvSpPr>
        <p:spPr>
          <a:xfrm>
            <a:off x="6629400" y="120416"/>
            <a:ext cx="2514600" cy="6737584"/>
          </a:xfrm>
          <a:prstGeom prst="rect">
            <a:avLst/>
          </a:prstGeom>
        </p:spPr>
        <p:txBody>
          <a:bodyPr lIns="121917" tIns="60958" rIns="121917" bIns="60958"/>
          <a:lstStyle>
            <a:lvl1pPr marL="0" indent="0">
              <a:buFontTx/>
              <a:buNone/>
              <a:defRPr sz="2400">
                <a:solidFill>
                  <a:srgbClr val="000000"/>
                </a:solidFill>
                <a:latin typeface="+mn-lt"/>
              </a:defRPr>
            </a:lvl1pPr>
          </a:lstStyle>
          <a:p>
            <a:r>
              <a:rPr lang="pl-PL" smtClean="0"/>
              <a:t>Kliknij ikonę, aby dodać obraz</a:t>
            </a:r>
            <a:endParaRPr lang="en-US" dirty="0"/>
          </a:p>
        </p:txBody>
      </p:sp>
      <p:pic>
        <p:nvPicPr>
          <p:cNvPr id="30" name="Picture 29" descr="ups_2013_primary_rgb_halfin.ai"/>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274320" y="6172200"/>
            <a:ext cx="576072" cy="685800"/>
          </a:xfrm>
          <a:prstGeom prst="rect">
            <a:avLst/>
          </a:prstGeom>
        </p:spPr>
      </p:pic>
      <p:sp>
        <p:nvSpPr>
          <p:cNvPr id="32" name="Rectangle 31"/>
          <p:cNvSpPr/>
          <p:nvPr userDrawn="1"/>
        </p:nvSpPr>
        <p:spPr>
          <a:xfrm>
            <a:off x="850393" y="6334925"/>
            <a:ext cx="5516110"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rgbClr val="353535"/>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rgbClr val="353535"/>
                </a:solidFill>
                <a:latin typeface="+mn-lt"/>
                <a:ea typeface="ＭＳ Ｐゴシック" charset="0"/>
                <a:cs typeface="Tahoma"/>
              </a:rPr>
            </a:br>
            <a:r>
              <a:rPr lang="en-US" sz="500" b="0" i="0" u="none" strike="noStrike" kern="1200" baseline="0" dirty="0" smtClean="0">
                <a:solidFill>
                  <a:srgbClr val="353535"/>
                </a:solidFill>
                <a:latin typeface="+mn-lt"/>
                <a:ea typeface="+mn-ea"/>
                <a:cs typeface="Tahoma"/>
              </a:rPr>
              <a:t>© 2014 United Parcel Service of America, Inc. UPS, the UPS brandmark, the color brown and photos are trademarks of United Parcel Service of America, Inc. All rights reserved.</a:t>
            </a:r>
          </a:p>
        </p:txBody>
      </p:sp>
      <p:sp>
        <p:nvSpPr>
          <p:cNvPr id="9" name="Title 5"/>
          <p:cNvSpPr>
            <a:spLocks noGrp="1"/>
          </p:cNvSpPr>
          <p:nvPr>
            <p:ph type="title" hasCustomPrompt="1"/>
          </p:nvPr>
        </p:nvSpPr>
        <p:spPr>
          <a:xfrm>
            <a:off x="274321" y="237592"/>
            <a:ext cx="6092182" cy="636068"/>
          </a:xfrm>
          <a:prstGeom prst="rect">
            <a:avLst/>
          </a:prstGeom>
        </p:spPr>
        <p:txBody>
          <a:bodyPr vert="horz" wrap="square"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rgbClr val="353535"/>
                </a:solidFill>
                <a:latin typeface="Georgia"/>
                <a:cs typeface="Georgia"/>
              </a:defRPr>
            </a:lvl1pPr>
          </a:lstStyle>
          <a:p>
            <a:r>
              <a:rPr lang="en-US" dirty="0" smtClean="0"/>
              <a:t>Click to edit Title style</a:t>
            </a:r>
            <a:endParaRPr lang="en-US" dirty="0"/>
          </a:p>
        </p:txBody>
      </p:sp>
      <p:sp>
        <p:nvSpPr>
          <p:cNvPr id="10" name="Text Placeholder 13"/>
          <p:cNvSpPr>
            <a:spLocks noGrp="1"/>
          </p:cNvSpPr>
          <p:nvPr>
            <p:ph type="body" sz="quarter" idx="11" hasCustomPrompt="1"/>
          </p:nvPr>
        </p:nvSpPr>
        <p:spPr>
          <a:xfrm>
            <a:off x="274321" y="750237"/>
            <a:ext cx="5909303" cy="461661"/>
          </a:xfrm>
          <a:prstGeom prst="rect">
            <a:avLst/>
          </a:prstGeom>
        </p:spPr>
        <p:txBody>
          <a:bodyPr vert="horz" wrap="square" lIns="121917" tIns="60958" rIns="121917" bIns="60958" anchor="t" anchorCtr="0">
            <a:spAutoFit/>
          </a:bodyPr>
          <a:lstStyle>
            <a:lvl1pPr marL="0" indent="0">
              <a:buNone/>
              <a:defRPr sz="2200" baseline="0">
                <a:solidFill>
                  <a:srgbClr val="353535"/>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2" name="Text Placeholder 4"/>
          <p:cNvSpPr>
            <a:spLocks noGrp="1"/>
          </p:cNvSpPr>
          <p:nvPr>
            <p:ph type="body" sz="quarter" idx="10"/>
          </p:nvPr>
        </p:nvSpPr>
        <p:spPr>
          <a:xfrm>
            <a:off x="274321" y="1371600"/>
            <a:ext cx="6092182" cy="1973870"/>
          </a:xfrm>
          <a:prstGeom prst="rect">
            <a:avLst/>
          </a:prstGeom>
        </p:spPr>
        <p:txBody>
          <a:bodyPr vert="horz" wrap="square" lIns="121917" tIns="60958" rIns="121917" bIns="60958" anchor="t" anchorCtr="0">
            <a:spAutoFit/>
          </a:bodyPr>
          <a:lstStyle>
            <a:lvl1pPr marL="182563" indent="-182563">
              <a:lnSpc>
                <a:spcPct val="120000"/>
              </a:lnSpc>
              <a:spcBef>
                <a:spcPts val="360"/>
              </a:spcBef>
              <a:spcAft>
                <a:spcPts val="360"/>
              </a:spcAft>
              <a:buClrTx/>
              <a:buSzPct val="80000"/>
              <a:buFont typeface="Arial" panose="020B0604020202020204" pitchFamily="34" charset="0"/>
              <a:buChar char="•"/>
              <a:defRPr sz="1800" baseline="0">
                <a:solidFill>
                  <a:srgbClr val="353535"/>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rgbClr val="353535"/>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rgbClr val="353535"/>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rgbClr val="353535"/>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rgbClr val="353535"/>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rgbClr val="353535"/>
                </a:solidFill>
                <a:latin typeface="+mn-lt"/>
                <a:cs typeface="Tahoma"/>
              </a:defRPr>
            </a:lvl6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en-US" dirty="0"/>
          </a:p>
        </p:txBody>
      </p:sp>
      <p:sp>
        <p:nvSpPr>
          <p:cNvPr id="11"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fld id="{0A8B43A7-666A-9F40-B039-53E3BCE5B7A4}" type="slidenum">
              <a:rPr lang="en-US" smtClean="0"/>
              <a:pPr/>
              <a:t>‹N›</a:t>
            </a:fld>
            <a:endParaRPr lang="en-US" dirty="0"/>
          </a:p>
        </p:txBody>
      </p:sp>
    </p:spTree>
    <p:extLst>
      <p:ext uri="{BB962C8B-B14F-4D97-AF65-F5344CB8AC3E}">
        <p14:creationId xmlns="" xmlns:p14="http://schemas.microsoft.com/office/powerpoint/2010/main" val="9959321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own - Image bottom">
    <p:spTree>
      <p:nvGrpSpPr>
        <p:cNvPr id="1" name=""/>
        <p:cNvGrpSpPr/>
        <p:nvPr/>
      </p:nvGrpSpPr>
      <p:grpSpPr>
        <a:xfrm>
          <a:off x="0" y="0"/>
          <a:ext cx="0" cy="0"/>
          <a:chOff x="0" y="0"/>
          <a:chExt cx="0" cy="0"/>
        </a:xfrm>
      </p:grpSpPr>
      <p:sp>
        <p:nvSpPr>
          <p:cNvPr id="20" name="Picture Placeholder 19"/>
          <p:cNvSpPr>
            <a:spLocks noGrp="1"/>
          </p:cNvSpPr>
          <p:nvPr>
            <p:ph type="pic" sz="quarter" idx="11"/>
          </p:nvPr>
        </p:nvSpPr>
        <p:spPr>
          <a:xfrm>
            <a:off x="0" y="4192583"/>
            <a:ext cx="9144000" cy="1920240"/>
          </a:xfrm>
          <a:prstGeom prst="rect">
            <a:avLst/>
          </a:prstGeom>
        </p:spPr>
        <p:txBody>
          <a:bodyPr vert="horz" lIns="121917" tIns="60958" rIns="121917" bIns="60958" anchor="ctr"/>
          <a:lstStyle>
            <a:lvl1pPr marL="0" indent="0" algn="ctr">
              <a:buNone/>
              <a:defRPr sz="2400">
                <a:solidFill>
                  <a:schemeClr val="bg1"/>
                </a:solidFill>
                <a:latin typeface="+mn-lt"/>
                <a:cs typeface="Tahoma"/>
              </a:defRPr>
            </a:lvl1pPr>
          </a:lstStyle>
          <a:p>
            <a:r>
              <a:rPr lang="pl-PL" smtClean="0"/>
              <a:t>Kliknij ikonę, aby dodać obraz</a:t>
            </a:r>
            <a:endParaRPr lang="en-US" dirty="0"/>
          </a:p>
        </p:txBody>
      </p:sp>
      <p:sp>
        <p:nvSpPr>
          <p:cNvPr id="9"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D9D9D6"/>
                </a:solidFill>
                <a:latin typeface="+mn-lt"/>
                <a:cs typeface="Tahoma"/>
              </a:defRPr>
            </a:lvl1pPr>
          </a:lstStyle>
          <a:p>
            <a:fld id="{0A8B43A7-666A-9F40-B039-53E3BCE5B7A4}" type="slidenum">
              <a:rPr lang="en-US" smtClean="0"/>
              <a:pPr/>
              <a:t>‹N›</a:t>
            </a:fld>
            <a:endParaRPr lang="en-US" dirty="0"/>
          </a:p>
        </p:txBody>
      </p:sp>
      <p:sp>
        <p:nvSpPr>
          <p:cNvPr id="11" name="Rectangle 10"/>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chemeClr val="bg1"/>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chemeClr val="bg1"/>
                </a:solidFill>
                <a:latin typeface="+mn-lt"/>
                <a:ea typeface="ＭＳ Ｐゴシック" charset="0"/>
                <a:cs typeface="Tahoma"/>
              </a:rPr>
            </a:br>
            <a:r>
              <a:rPr lang="en-US" sz="500" b="0" i="0" u="none" strike="noStrike" kern="1200" baseline="0" dirty="0" smtClean="0">
                <a:solidFill>
                  <a:schemeClr val="bg1"/>
                </a:solidFill>
                <a:latin typeface="+mn-lt"/>
                <a:ea typeface="+mn-ea"/>
                <a:cs typeface="Tahoma"/>
              </a:rPr>
              <a:t>© 2014 United Parcel Service of America, Inc. UPS, the UPS brandmark, the color brown and photos are trademarks of United Parcel Service of America, Inc. All rights reserved.</a:t>
            </a:r>
          </a:p>
        </p:txBody>
      </p:sp>
      <p:pic>
        <p:nvPicPr>
          <p:cNvPr id="12" name="Picture 11" descr="ups_2013_gold_rgb_halfin.ai"/>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274320" y="6172200"/>
            <a:ext cx="576072" cy="685800"/>
          </a:xfrm>
          <a:prstGeom prst="rect">
            <a:avLst/>
          </a:prstGeom>
        </p:spPr>
      </p:pic>
      <p:sp>
        <p:nvSpPr>
          <p:cNvPr id="10" name="Title 5"/>
          <p:cNvSpPr>
            <a:spLocks noGrp="1"/>
          </p:cNvSpPr>
          <p:nvPr>
            <p:ph type="title" hasCustomPrompt="1"/>
          </p:nvPr>
        </p:nvSpPr>
        <p:spPr>
          <a:xfrm>
            <a:off x="274320" y="237592"/>
            <a:ext cx="8561819" cy="636068"/>
          </a:xfrm>
          <a:prstGeom prst="rect">
            <a:avLst/>
          </a:prstGeom>
        </p:spPr>
        <p:txBody>
          <a:bodyPr vert="horz" lIns="121917" tIns="60958" rIns="121917" bIns="60958" anchor="t"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2800">
                <a:solidFill>
                  <a:schemeClr val="bg1"/>
                </a:solidFill>
                <a:latin typeface="Georgia"/>
                <a:cs typeface="Georgia"/>
              </a:defRPr>
            </a:lvl1pPr>
          </a:lstStyle>
          <a:p>
            <a:r>
              <a:rPr lang="en-US" dirty="0" smtClean="0"/>
              <a:t>Click to edit Title style</a:t>
            </a:r>
            <a:endParaRPr lang="en-US" dirty="0"/>
          </a:p>
        </p:txBody>
      </p:sp>
      <p:sp>
        <p:nvSpPr>
          <p:cNvPr id="13" name="Text Placeholder 13"/>
          <p:cNvSpPr>
            <a:spLocks noGrp="1"/>
          </p:cNvSpPr>
          <p:nvPr>
            <p:ph type="body" sz="quarter" idx="12" hasCustomPrompt="1"/>
          </p:nvPr>
        </p:nvSpPr>
        <p:spPr>
          <a:xfrm>
            <a:off x="457200" y="877237"/>
            <a:ext cx="8378939" cy="461661"/>
          </a:xfrm>
          <a:prstGeom prst="rect">
            <a:avLst/>
          </a:prstGeom>
        </p:spPr>
        <p:txBody>
          <a:bodyPr vert="horz" lIns="121917" tIns="60958" rIns="121917" bIns="60958" anchor="t" anchorCtr="0">
            <a:spAutoFit/>
          </a:bodyPr>
          <a:lstStyle>
            <a:lvl1pPr marL="0" indent="0">
              <a:buNone/>
              <a:defRPr sz="2200" baseline="0">
                <a:solidFill>
                  <a:schemeClr val="bg1"/>
                </a:solidFill>
                <a:latin typeface="Georgia"/>
                <a:cs typeface="Georgia"/>
              </a:defRPr>
            </a:lvl1pPr>
            <a:lvl2pPr marL="609585" indent="0">
              <a:buNone/>
              <a:defRPr sz="2700">
                <a:solidFill>
                  <a:schemeClr val="bg1"/>
                </a:solidFill>
                <a:latin typeface="Georgia"/>
                <a:cs typeface="Georgia"/>
              </a:defRPr>
            </a:lvl2pPr>
            <a:lvl3pPr marL="1219170" indent="0">
              <a:buNone/>
              <a:defRPr sz="2700">
                <a:solidFill>
                  <a:schemeClr val="bg1"/>
                </a:solidFill>
                <a:latin typeface="Georgia"/>
                <a:cs typeface="Georgia"/>
              </a:defRPr>
            </a:lvl3pPr>
            <a:lvl4pPr marL="1828754" indent="0">
              <a:buNone/>
              <a:defRPr sz="2700">
                <a:solidFill>
                  <a:schemeClr val="bg1"/>
                </a:solidFill>
                <a:latin typeface="Georgia"/>
                <a:cs typeface="Georgia"/>
              </a:defRPr>
            </a:lvl4pPr>
            <a:lvl5pPr marL="2438339" indent="0">
              <a:buNone/>
              <a:defRPr sz="2700">
                <a:solidFill>
                  <a:schemeClr val="bg1"/>
                </a:solidFill>
                <a:latin typeface="Georgia"/>
                <a:cs typeface="Georgia"/>
              </a:defRPr>
            </a:lvl5pPr>
          </a:lstStyle>
          <a:p>
            <a:pPr lvl="0"/>
            <a:r>
              <a:rPr lang="en-US" dirty="0" smtClean="0"/>
              <a:t>Click to edit Subtitle styles</a:t>
            </a:r>
            <a:endParaRPr lang="en-US" dirty="0"/>
          </a:p>
        </p:txBody>
      </p:sp>
      <p:sp>
        <p:nvSpPr>
          <p:cNvPr id="15" name="Text Placeholder 4"/>
          <p:cNvSpPr>
            <a:spLocks noGrp="1"/>
          </p:cNvSpPr>
          <p:nvPr>
            <p:ph type="body" sz="quarter" idx="10"/>
          </p:nvPr>
        </p:nvSpPr>
        <p:spPr>
          <a:xfrm>
            <a:off x="274321" y="1371600"/>
            <a:ext cx="8561819" cy="2769985"/>
          </a:xfrm>
          <a:prstGeom prst="rect">
            <a:avLst/>
          </a:prstGeom>
        </p:spPr>
        <p:txBody>
          <a:bodyPr vert="horz" lIns="121917" tIns="60958" rIns="121917" bIns="60958" anchor="t" anchorCtr="0">
            <a:spAutoFit/>
          </a:bodyPr>
          <a:lstStyle>
            <a:lvl1pPr marL="274320" indent="-182880">
              <a:lnSpc>
                <a:spcPct val="120000"/>
              </a:lnSpc>
              <a:spcBef>
                <a:spcPts val="360"/>
              </a:spcBef>
              <a:spcAft>
                <a:spcPts val="360"/>
              </a:spcAft>
              <a:buClrTx/>
              <a:buSzPct val="80000"/>
              <a:buFont typeface="Arial" panose="020B0604020202020204" pitchFamily="34" charset="0"/>
              <a:buChar char="•"/>
              <a:defRPr sz="1800" baseline="0">
                <a:solidFill>
                  <a:schemeClr val="bg1"/>
                </a:solidFill>
                <a:latin typeface="+mn-lt"/>
                <a:cs typeface="Tahoma"/>
              </a:defRPr>
            </a:lvl1pPr>
            <a:lvl2pPr marL="457200" indent="-182880">
              <a:lnSpc>
                <a:spcPct val="120000"/>
              </a:lnSpc>
              <a:spcBef>
                <a:spcPts val="360"/>
              </a:spcBef>
              <a:spcAft>
                <a:spcPts val="360"/>
              </a:spcAft>
              <a:buClrTx/>
              <a:buSzPct val="80000"/>
              <a:buFont typeface="Arial" panose="020B0604020202020204" pitchFamily="34" charset="0"/>
              <a:buChar char="•"/>
              <a:defRPr sz="1600" baseline="0">
                <a:solidFill>
                  <a:schemeClr val="bg1"/>
                </a:solidFill>
                <a:latin typeface="+mn-lt"/>
                <a:cs typeface="Tahoma"/>
              </a:defRPr>
            </a:lvl2pPr>
            <a:lvl3pPr marL="731520" indent="-182880">
              <a:lnSpc>
                <a:spcPct val="120000"/>
              </a:lnSpc>
              <a:spcBef>
                <a:spcPts val="360"/>
              </a:spcBef>
              <a:spcAft>
                <a:spcPts val="360"/>
              </a:spcAft>
              <a:buClrTx/>
              <a:buSzPct val="80000"/>
              <a:buFont typeface="Arial" panose="020B0604020202020204" pitchFamily="34" charset="0"/>
              <a:buChar char="–"/>
              <a:defRPr sz="1600">
                <a:solidFill>
                  <a:schemeClr val="bg1"/>
                </a:solidFill>
                <a:latin typeface="+mn-lt"/>
                <a:cs typeface="Tahoma"/>
              </a:defRPr>
            </a:lvl3pPr>
            <a:lvl4pPr marL="1097280" indent="-182880">
              <a:lnSpc>
                <a:spcPct val="120000"/>
              </a:lnSpc>
              <a:spcBef>
                <a:spcPts val="360"/>
              </a:spcBef>
              <a:spcAft>
                <a:spcPts val="360"/>
              </a:spcAft>
              <a:buClrTx/>
              <a:buSzPct val="80000"/>
              <a:buFont typeface="Arial" panose="020B0604020202020204" pitchFamily="34" charset="0"/>
              <a:buChar char="•"/>
              <a:defRPr sz="1400">
                <a:solidFill>
                  <a:schemeClr val="bg1"/>
                </a:solidFill>
                <a:latin typeface="+mn-lt"/>
                <a:cs typeface="Tahoma"/>
              </a:defRPr>
            </a:lvl4pPr>
            <a:lvl5pPr marL="1371600" indent="-182880">
              <a:lnSpc>
                <a:spcPct val="120000"/>
              </a:lnSpc>
              <a:spcBef>
                <a:spcPts val="360"/>
              </a:spcBef>
              <a:spcAft>
                <a:spcPts val="360"/>
              </a:spcAft>
              <a:buClrTx/>
              <a:buSzPct val="80000"/>
              <a:buFont typeface="Wingdings" panose="05000000000000000000" pitchFamily="2" charset="2"/>
              <a:buChar char="§"/>
              <a:defRPr sz="1400">
                <a:solidFill>
                  <a:schemeClr val="bg1"/>
                </a:solidFill>
                <a:latin typeface="+mn-lt"/>
                <a:cs typeface="Tahoma"/>
              </a:defRPr>
            </a:lvl5pPr>
            <a:lvl6pPr marL="1737360" indent="-182880">
              <a:lnSpc>
                <a:spcPct val="120000"/>
              </a:lnSpc>
              <a:spcBef>
                <a:spcPts val="360"/>
              </a:spcBef>
              <a:spcAft>
                <a:spcPts val="360"/>
              </a:spcAft>
              <a:buClrTx/>
              <a:buSzPct val="80000"/>
              <a:buFont typeface="Arial" panose="020B0604020202020204" pitchFamily="34" charset="0"/>
              <a:buChar char="-"/>
              <a:defRPr sz="1200" baseline="0">
                <a:solidFill>
                  <a:schemeClr val="bg1"/>
                </a:solidFill>
                <a:latin typeface="+mn-lt"/>
                <a:cs typeface="Tahoma"/>
              </a:defRPr>
            </a:lvl6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extLst>
      <p:ext uri="{BB962C8B-B14F-4D97-AF65-F5344CB8AC3E}">
        <p14:creationId xmlns="" xmlns:p14="http://schemas.microsoft.com/office/powerpoint/2010/main" val="33850248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 Blank">
    <p:bg>
      <p:bgRef idx="1001">
        <a:schemeClr val="bg1"/>
      </p:bgRef>
    </p:bg>
    <p:spTree>
      <p:nvGrpSpPr>
        <p:cNvPr id="1" name=""/>
        <p:cNvGrpSpPr/>
        <p:nvPr/>
      </p:nvGrpSpPr>
      <p:grpSpPr>
        <a:xfrm>
          <a:off x="0" y="0"/>
          <a:ext cx="0" cy="0"/>
          <a:chOff x="0" y="0"/>
          <a:chExt cx="0" cy="0"/>
        </a:xfrm>
      </p:grpSpPr>
      <p:pic>
        <p:nvPicPr>
          <p:cNvPr id="6" name="Picture 5" descr="ups_2013_primary_rgb_halfin.ai"/>
          <p:cNvPicPr>
            <a:picLocks noChangeAspect="1"/>
          </p:cNvPicPr>
          <p:nvPr userDrawn="1"/>
        </p:nvPicPr>
        <p:blipFill>
          <a:blip r:embed="rId2">
            <a:extLst>
              <a:ext uri="{28A0092B-C50C-407E-A947-70E740481C1C}">
                <a14:useLocalDpi xmlns="" xmlns:a14="http://schemas.microsoft.com/office/drawing/2010/main"/>
              </a:ext>
            </a:extLst>
          </a:blip>
          <a:stretch>
            <a:fillRect/>
          </a:stretch>
        </p:blipFill>
        <p:spPr>
          <a:xfrm>
            <a:off x="274320" y="6172200"/>
            <a:ext cx="576072" cy="685800"/>
          </a:xfrm>
          <a:prstGeom prst="rect">
            <a:avLst/>
          </a:prstGeom>
        </p:spPr>
      </p:pic>
      <p:sp>
        <p:nvSpPr>
          <p:cNvPr id="7" name="Slide Number Placeholder 3"/>
          <p:cNvSpPr>
            <a:spLocks noGrp="1"/>
          </p:cNvSpPr>
          <p:nvPr>
            <p:ph type="sldNum" sz="quarter" idx="4"/>
          </p:nvPr>
        </p:nvSpPr>
        <p:spPr>
          <a:xfrm>
            <a:off x="7974930" y="6332009"/>
            <a:ext cx="861209" cy="366183"/>
          </a:xfrm>
          <a:prstGeom prst="rect">
            <a:avLst/>
          </a:prstGeom>
        </p:spPr>
        <p:txBody>
          <a:bodyPr vert="horz" lIns="121917" tIns="60958" rIns="121917" bIns="60958" rtlCol="0" anchor="ctr"/>
          <a:lstStyle>
            <a:lvl1pPr algn="r">
              <a:defRPr sz="1300">
                <a:solidFill>
                  <a:srgbClr val="353535"/>
                </a:solidFill>
                <a:latin typeface="+mn-lt"/>
                <a:cs typeface="Tahoma"/>
              </a:defRPr>
            </a:lvl1pPr>
          </a:lstStyle>
          <a:p>
            <a:fld id="{0A8B43A7-666A-9F40-B039-53E3BCE5B7A4}" type="slidenum">
              <a:rPr lang="en-US" smtClean="0"/>
              <a:pPr/>
              <a:t>‹N›</a:t>
            </a:fld>
            <a:endParaRPr lang="en-US" dirty="0"/>
          </a:p>
        </p:txBody>
      </p:sp>
      <p:sp>
        <p:nvSpPr>
          <p:cNvPr id="9" name="Rectangle 8"/>
          <p:cNvSpPr/>
          <p:nvPr userDrawn="1"/>
        </p:nvSpPr>
        <p:spPr>
          <a:xfrm>
            <a:off x="1367595" y="6334925"/>
            <a:ext cx="6408812" cy="353939"/>
          </a:xfrm>
          <a:prstGeom prst="rect">
            <a:avLst/>
          </a:prstGeom>
        </p:spPr>
        <p:txBody>
          <a:bodyPr wrap="square" lIns="121917" tIns="60958" rIns="121917" bIns="60958" anchor="b">
            <a:spAutoFit/>
          </a:bodyPr>
          <a:lstStyle/>
          <a:p>
            <a:pPr marL="0" marR="0" indent="0" algn="ctr" defTabSz="609585" rtl="0" eaLnBrk="1" fontAlgn="auto" latinLnBrk="0" hangingPunct="1">
              <a:lnSpc>
                <a:spcPct val="150000"/>
              </a:lnSpc>
              <a:spcBef>
                <a:spcPts val="0"/>
              </a:spcBef>
              <a:spcAft>
                <a:spcPts val="0"/>
              </a:spcAft>
              <a:buClrTx/>
              <a:buSzTx/>
              <a:buFontTx/>
              <a:buNone/>
              <a:tabLst/>
              <a:defRPr/>
            </a:pPr>
            <a:r>
              <a:rPr lang="en-US" sz="500" dirty="0" smtClean="0">
                <a:solidFill>
                  <a:srgbClr val="353535"/>
                </a:solidFill>
                <a:latin typeface="+mn-lt"/>
                <a:ea typeface="ＭＳ Ｐゴシック" charset="0"/>
                <a:cs typeface="Tahoma"/>
              </a:rPr>
              <a:t>Proprietary and Confidential: This presentation may not be used or disclosed to any person other than employees of customer, unless expressly authorized by UPS.</a:t>
            </a:r>
            <a:br>
              <a:rPr lang="en-US" sz="500" dirty="0" smtClean="0">
                <a:solidFill>
                  <a:srgbClr val="353535"/>
                </a:solidFill>
                <a:latin typeface="+mn-lt"/>
                <a:ea typeface="ＭＳ Ｐゴシック" charset="0"/>
                <a:cs typeface="Tahoma"/>
              </a:rPr>
            </a:br>
            <a:r>
              <a:rPr lang="en-US" sz="500" b="0" i="0" u="none" strike="noStrike" kern="1200" baseline="0" dirty="0" smtClean="0">
                <a:solidFill>
                  <a:srgbClr val="353535"/>
                </a:solidFill>
                <a:latin typeface="+mn-lt"/>
                <a:ea typeface="+mn-ea"/>
                <a:cs typeface="Tahoma"/>
              </a:rPr>
              <a:t>© 2014 United Parcel Service of America, Inc. UPS, the UPS brandmark, the color brown and photos are trademarks of United Parcel Service of America, Inc. All rights reserved.</a:t>
            </a:r>
          </a:p>
        </p:txBody>
      </p:sp>
      <p:sp>
        <p:nvSpPr>
          <p:cNvPr id="14" name="Title 5"/>
          <p:cNvSpPr>
            <a:spLocks noGrp="1"/>
          </p:cNvSpPr>
          <p:nvPr>
            <p:ph type="title" hasCustomPrompt="1"/>
          </p:nvPr>
        </p:nvSpPr>
        <p:spPr>
          <a:xfrm>
            <a:off x="274320" y="237592"/>
            <a:ext cx="8561819" cy="636068"/>
          </a:xfrm>
          <a:prstGeom prst="rect">
            <a:avLst/>
          </a:prstGeom>
        </p:spPr>
        <p:txBody>
          <a:bodyPr vert="horz" lIns="121917" tIns="60958" rIns="121917" bIns="60958" anchor="ctr" anchorCtr="0">
            <a:spAutoFit/>
          </a:bodyPr>
          <a:lstStyle>
            <a:lvl1pPr marL="0" marR="0" indent="0" algn="l" defTabSz="609585" rtl="0" eaLnBrk="1" fontAlgn="auto" latinLnBrk="0" hangingPunct="1">
              <a:lnSpc>
                <a:spcPts val="4000"/>
              </a:lnSpc>
              <a:spcBef>
                <a:spcPct val="0"/>
              </a:spcBef>
              <a:spcAft>
                <a:spcPts val="0"/>
              </a:spcAft>
              <a:buClrTx/>
              <a:buSzTx/>
              <a:buFontTx/>
              <a:buNone/>
              <a:tabLst/>
              <a:defRPr sz="3000">
                <a:solidFill>
                  <a:srgbClr val="353535"/>
                </a:solidFill>
                <a:latin typeface="Georgia"/>
                <a:cs typeface="Georgia"/>
              </a:defRPr>
            </a:lvl1pPr>
          </a:lstStyle>
          <a:p>
            <a:r>
              <a:rPr lang="en-US" dirty="0" smtClean="0"/>
              <a:t>Click to edit Title style</a:t>
            </a:r>
            <a:endParaRPr lang="en-US" dirty="0"/>
          </a:p>
        </p:txBody>
      </p:sp>
    </p:spTree>
    <p:extLst>
      <p:ext uri="{BB962C8B-B14F-4D97-AF65-F5344CB8AC3E}">
        <p14:creationId xmlns="" xmlns:p14="http://schemas.microsoft.com/office/powerpoint/2010/main" val="14937376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51C15"/>
        </a:solidFill>
        <a:effectLst/>
      </p:bgPr>
    </p:bg>
    <p:spTree>
      <p:nvGrpSpPr>
        <p:cNvPr id="1" name=""/>
        <p:cNvGrpSpPr/>
        <p:nvPr/>
      </p:nvGrpSpPr>
      <p:grpSpPr>
        <a:xfrm>
          <a:off x="0" y="0"/>
          <a:ext cx="0" cy="0"/>
          <a:chOff x="0" y="0"/>
          <a:chExt cx="0" cy="0"/>
        </a:xfrm>
      </p:grpSpPr>
      <p:sp>
        <p:nvSpPr>
          <p:cNvPr id="3" name="Rectangle 2"/>
          <p:cNvSpPr>
            <a:spLocks/>
          </p:cNvSpPr>
          <p:nvPr/>
        </p:nvSpPr>
        <p:spPr bwMode="auto">
          <a:xfrm>
            <a:off x="-45720" y="0"/>
            <a:ext cx="9235440" cy="121920"/>
          </a:xfrm>
          <a:prstGeom prst="rect">
            <a:avLst/>
          </a:prstGeom>
          <a:solidFill>
            <a:srgbClr val="FFB500"/>
          </a:solidFill>
          <a:ln>
            <a:noFill/>
          </a:ln>
          <a:effectLst/>
          <a:extLst>
            <a:ext uri="{91240B29-F687-4F45-9708-019B960494DF}">
              <a14:hiddenLine xmlns="" xmlns:a14="http://schemas.microsoft.com/office/drawing/2010/main" w="25400">
                <a:solidFill>
                  <a:schemeClr val="tx1"/>
                </a:solidFill>
                <a:round/>
                <a:headEnd/>
                <a:tailEnd/>
              </a14:hiddenLine>
            </a:ext>
          </a:extLst>
        </p:spPr>
        <p:txBody>
          <a:bodyPr lIns="0" tIns="0" rIns="0" bIns="0"/>
          <a:lstStyle/>
          <a:p>
            <a:endParaRPr lang="en-US" sz="2400" dirty="0"/>
          </a:p>
        </p:txBody>
      </p:sp>
    </p:spTree>
    <p:extLst>
      <p:ext uri="{BB962C8B-B14F-4D97-AF65-F5344CB8AC3E}">
        <p14:creationId xmlns="" xmlns:p14="http://schemas.microsoft.com/office/powerpoint/2010/main" val="242595458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7" r:id="rId7"/>
    <p:sldLayoutId id="2147483914" r:id="rId8"/>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73">
          <p15:clr>
            <a:srgbClr val="5ACBF0"/>
          </p15:clr>
        </p15:guide>
        <p15:guide id="2" pos="2132">
          <p15:clr>
            <a:srgbClr val="5ACBF0"/>
          </p15:clr>
        </p15:guide>
        <p15:guide id="3" orient="horz" pos="73">
          <p15:clr>
            <a:srgbClr val="5ACBF0"/>
          </p15:clr>
        </p15:guide>
        <p15:guide id="4" orient="horz" pos="2636">
          <p15:clr>
            <a:srgbClr val="5ACBF0"/>
          </p15:clr>
        </p15:guide>
        <p15:guide id="5" orient="horz" pos="386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adeccogroup.it/ricerche/big-data-professioni-futuro/"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cid:image003.png@01D1C8A2.5F0B2C8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9171" y="478134"/>
            <a:ext cx="5506061" cy="905190"/>
          </a:xfrm>
        </p:spPr>
        <p:txBody>
          <a:bodyPr anchor="ctr" anchorCtr="0"/>
          <a:lstStyle/>
          <a:p>
            <a:r>
              <a:rPr lang="en-US" dirty="0" smtClean="0"/>
              <a:t>INDUSTRIA 4.0 </a:t>
            </a:r>
            <a:br>
              <a:rPr lang="en-US" dirty="0" smtClean="0"/>
            </a:br>
            <a:r>
              <a:rPr lang="it-IT" dirty="0" smtClean="0"/>
              <a:t>La nuova Rivoluzione Industriale</a:t>
            </a:r>
            <a:endParaRPr lang="it-IT" dirty="0"/>
          </a:p>
        </p:txBody>
      </p:sp>
      <p:sp>
        <p:nvSpPr>
          <p:cNvPr id="4" name="Symbol zastępczy tekstu 3"/>
          <p:cNvSpPr>
            <a:spLocks noGrp="1"/>
          </p:cNvSpPr>
          <p:nvPr>
            <p:ph type="body" sz="quarter" idx="10"/>
          </p:nvPr>
        </p:nvSpPr>
        <p:spPr/>
        <p:txBody>
          <a:bodyPr/>
          <a:lstStyle/>
          <a:p>
            <a:r>
              <a:rPr lang="it-IT" dirty="0" smtClean="0"/>
              <a:t>Napoli, 28 febbraio 2017</a:t>
            </a:r>
          </a:p>
        </p:txBody>
      </p:sp>
      <p:sp>
        <p:nvSpPr>
          <p:cNvPr id="3" name="Podtytuł 2"/>
          <p:cNvSpPr>
            <a:spLocks noGrp="1"/>
          </p:cNvSpPr>
          <p:nvPr>
            <p:ph type="subTitle" idx="1"/>
          </p:nvPr>
        </p:nvSpPr>
        <p:spPr>
          <a:xfrm>
            <a:off x="1598125" y="1587966"/>
            <a:ext cx="5189537" cy="1155234"/>
          </a:xfrm>
        </p:spPr>
        <p:txBody>
          <a:bodyPr anchor="ctr" anchorCtr="0"/>
          <a:lstStyle/>
          <a:p>
            <a:r>
              <a:rPr lang="it-IT" sz="2000" i="1" dirty="0" smtClean="0"/>
              <a:t>Il ruolo della logistica e della </a:t>
            </a:r>
            <a:r>
              <a:rPr lang="it-IT" sz="2000" i="1" dirty="0" err="1" smtClean="0"/>
              <a:t>supply</a:t>
            </a:r>
            <a:r>
              <a:rPr lang="it-IT" sz="2000" i="1" dirty="0" smtClean="0"/>
              <a:t> </a:t>
            </a:r>
            <a:r>
              <a:rPr lang="it-IT" sz="2000" i="1" dirty="0" err="1" smtClean="0"/>
              <a:t>chain</a:t>
            </a:r>
            <a:endParaRPr lang="it-IT" sz="2000" i="1" dirty="0"/>
          </a:p>
        </p:txBody>
      </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2954352"/>
            <a:ext cx="9144000" cy="3903647"/>
          </a:xfrm>
          <a:prstGeom prst="rect">
            <a:avLst/>
          </a:prstGeom>
        </p:spPr>
      </p:pic>
    </p:spTree>
    <p:extLst>
      <p:ext uri="{BB962C8B-B14F-4D97-AF65-F5344CB8AC3E}">
        <p14:creationId xmlns="" xmlns:p14="http://schemas.microsoft.com/office/powerpoint/2010/main" val="121781121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237592"/>
            <a:ext cx="8561819" cy="590992"/>
          </a:xfrm>
        </p:spPr>
        <p:txBody>
          <a:bodyPr/>
          <a:lstStyle/>
          <a:p>
            <a:r>
              <a:rPr lang="it-IT" dirty="0" smtClean="0"/>
              <a:t>L’importanza dei Big Data e dell’industria 4.0 </a:t>
            </a:r>
            <a:endParaRPr lang="it-IT" dirty="0"/>
          </a:p>
        </p:txBody>
      </p:sp>
      <p:sp>
        <p:nvSpPr>
          <p:cNvPr id="5" name="Text Placeholder 4"/>
          <p:cNvSpPr>
            <a:spLocks noGrp="1"/>
          </p:cNvSpPr>
          <p:nvPr>
            <p:ph type="body" sz="quarter" idx="11"/>
          </p:nvPr>
        </p:nvSpPr>
        <p:spPr>
          <a:xfrm>
            <a:off x="274320" y="750237"/>
            <a:ext cx="8378939" cy="461661"/>
          </a:xfrm>
        </p:spPr>
        <p:txBody>
          <a:bodyPr/>
          <a:lstStyle/>
          <a:p>
            <a:r>
              <a:rPr lang="it-IT" dirty="0" smtClean="0"/>
              <a:t>Solo 4 aziende su 10 conoscono i Big Data</a:t>
            </a:r>
            <a:endParaRPr lang="it-IT" dirty="0"/>
          </a:p>
        </p:txBody>
      </p:sp>
      <p:pic>
        <p:nvPicPr>
          <p:cNvPr id="7" name="Immagine 6" descr="big_data_1.jpg"/>
          <p:cNvPicPr>
            <a:picLocks noChangeAspect="1"/>
          </p:cNvPicPr>
          <p:nvPr/>
        </p:nvPicPr>
        <p:blipFill>
          <a:blip r:embed="rId3"/>
          <a:srcRect r="820" b="57300"/>
          <a:stretch>
            <a:fillRect/>
          </a:stretch>
        </p:blipFill>
        <p:spPr>
          <a:xfrm>
            <a:off x="1895248" y="1398817"/>
            <a:ext cx="4943304" cy="4734045"/>
          </a:xfrm>
          <a:prstGeom prst="rect">
            <a:avLst/>
          </a:prstGeom>
        </p:spPr>
      </p:pic>
      <p:sp>
        <p:nvSpPr>
          <p:cNvPr id="9" name="CasellaDiTesto 8"/>
          <p:cNvSpPr txBox="1"/>
          <p:nvPr/>
        </p:nvSpPr>
        <p:spPr>
          <a:xfrm>
            <a:off x="821801" y="6319781"/>
            <a:ext cx="7917084" cy="307777"/>
          </a:xfrm>
          <a:prstGeom prst="rect">
            <a:avLst/>
          </a:prstGeom>
          <a:solidFill>
            <a:schemeClr val="bg1"/>
          </a:solidFill>
        </p:spPr>
        <p:txBody>
          <a:bodyPr wrap="square" rtlCol="0">
            <a:spAutoFit/>
          </a:bodyPr>
          <a:lstStyle/>
          <a:p>
            <a:pPr algn="ctr"/>
            <a:r>
              <a:rPr lang="it-IT" sz="1400" i="1" dirty="0" smtClean="0"/>
              <a:t>Source: Adecco </a:t>
            </a:r>
            <a:r>
              <a:rPr lang="it-IT" sz="1400" i="1" dirty="0" err="1" smtClean="0"/>
              <a:t>Survey</a:t>
            </a:r>
            <a:r>
              <a:rPr lang="it-IT" sz="1400" i="1" dirty="0" smtClean="0"/>
              <a:t>: “</a:t>
            </a:r>
            <a:r>
              <a:rPr lang="it-IT" sz="1400" i="1" dirty="0" smtClean="0">
                <a:hlinkClick r:id="rId4"/>
              </a:rPr>
              <a:t>I Big Data e le Professioni del Futuro</a:t>
            </a:r>
            <a:r>
              <a:rPr lang="it-IT" sz="1400" i="1" dirty="0" smtClean="0"/>
              <a:t>”.</a:t>
            </a:r>
            <a:endParaRPr lang="it-IT" sz="1400" i="1" dirty="0"/>
          </a:p>
        </p:txBody>
      </p:sp>
    </p:spTree>
    <p:extLst>
      <p:ext uri="{BB962C8B-B14F-4D97-AF65-F5344CB8AC3E}">
        <p14:creationId xmlns="" xmlns:p14="http://schemas.microsoft.com/office/powerpoint/2010/main" val="9794376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041571" y="2068497"/>
            <a:ext cx="627018" cy="632541"/>
          </a:xfrm>
          <a:prstGeom prst="rect">
            <a:avLst/>
          </a:prstGeom>
        </p:spPr>
      </p:pic>
      <p:pic>
        <p:nvPicPr>
          <p:cNvPr id="11" name="Picture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5498345" y="2052219"/>
            <a:ext cx="627018" cy="627018"/>
          </a:xfrm>
          <a:prstGeom prst="rect">
            <a:avLst/>
          </a:prstGeom>
        </p:spPr>
      </p:pic>
      <p:pic>
        <p:nvPicPr>
          <p:cNvPr id="13" name="Picture 12"/>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815817" y="2035408"/>
            <a:ext cx="654492" cy="642268"/>
          </a:xfrm>
          <a:prstGeom prst="rect">
            <a:avLst/>
          </a:prstGeom>
        </p:spPr>
      </p:pic>
      <p:pic>
        <p:nvPicPr>
          <p:cNvPr id="14" name="Picture 13"/>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736100" y="2043033"/>
            <a:ext cx="627018" cy="627018"/>
          </a:xfrm>
          <a:prstGeom prst="rect">
            <a:avLst/>
          </a:prstGeom>
        </p:spPr>
      </p:pic>
      <p:pic>
        <p:nvPicPr>
          <p:cNvPr id="15" name="Picture 14"/>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6367781" y="2047174"/>
            <a:ext cx="627018" cy="627018"/>
          </a:xfrm>
          <a:prstGeom prst="rect">
            <a:avLst/>
          </a:prstGeom>
        </p:spPr>
      </p:pic>
      <p:pic>
        <p:nvPicPr>
          <p:cNvPr id="16" name="Picture 15"/>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7237217" y="2058273"/>
            <a:ext cx="627018" cy="627018"/>
          </a:xfrm>
          <a:prstGeom prst="rect">
            <a:avLst/>
          </a:prstGeom>
        </p:spPr>
      </p:pic>
      <p:pic>
        <p:nvPicPr>
          <p:cNvPr id="17" name="Picture 16"/>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4628909" y="2043033"/>
            <a:ext cx="627018" cy="627018"/>
          </a:xfrm>
          <a:prstGeom prst="rect">
            <a:avLst/>
          </a:prstGeom>
        </p:spPr>
      </p:pic>
      <p:cxnSp>
        <p:nvCxnSpPr>
          <p:cNvPr id="36" name="Straight Connector 35"/>
          <p:cNvCxnSpPr/>
          <p:nvPr/>
        </p:nvCxnSpPr>
        <p:spPr>
          <a:xfrm>
            <a:off x="1947523" y="3283975"/>
            <a:ext cx="7033769" cy="776"/>
          </a:xfrm>
          <a:prstGeom prst="line">
            <a:avLst/>
          </a:prstGeom>
          <a:ln w="31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45" name="Title 2"/>
          <p:cNvSpPr>
            <a:spLocks noGrp="1"/>
          </p:cNvSpPr>
          <p:nvPr>
            <p:ph type="title"/>
          </p:nvPr>
        </p:nvSpPr>
        <p:spPr>
          <a:xfrm>
            <a:off x="285085" y="251882"/>
            <a:ext cx="8782715" cy="861770"/>
          </a:xfrm>
        </p:spPr>
        <p:txBody>
          <a:bodyPr/>
          <a:lstStyle/>
          <a:p>
            <a:pPr>
              <a:lnSpc>
                <a:spcPct val="100000"/>
              </a:lnSpc>
            </a:pPr>
            <a:r>
              <a:rPr lang="it-IT" dirty="0" smtClean="0"/>
              <a:t>Metodi di acquisto dei beni industriali</a:t>
            </a:r>
            <a:r>
              <a:rPr lang="en-US" dirty="0" smtClean="0"/>
              <a:t/>
            </a:r>
            <a:br>
              <a:rPr lang="en-US" dirty="0" smtClean="0"/>
            </a:br>
            <a:endParaRPr lang="en-US" sz="2000" dirty="0"/>
          </a:p>
        </p:txBody>
      </p:sp>
      <p:sp>
        <p:nvSpPr>
          <p:cNvPr id="4" name="TextBox 3"/>
          <p:cNvSpPr txBox="1"/>
          <p:nvPr/>
        </p:nvSpPr>
        <p:spPr>
          <a:xfrm>
            <a:off x="317807" y="803554"/>
            <a:ext cx="8826194" cy="707886"/>
          </a:xfrm>
          <a:prstGeom prst="rect">
            <a:avLst/>
          </a:prstGeom>
          <a:noFill/>
        </p:spPr>
        <p:txBody>
          <a:bodyPr wrap="square" rtlCol="0">
            <a:spAutoFit/>
          </a:bodyPr>
          <a:lstStyle/>
          <a:p>
            <a:r>
              <a:rPr lang="it-IT" sz="2000" dirty="0" smtClean="0">
                <a:latin typeface="+mj-lt"/>
              </a:rPr>
              <a:t>I siti web dei distributori rappresentano il principale metodo di acquisto nonostante l’ampia varietà dei canali disponibili</a:t>
            </a:r>
            <a:endParaRPr lang="it-IT" sz="2000" dirty="0">
              <a:latin typeface="+mj-lt"/>
            </a:endParaRPr>
          </a:p>
        </p:txBody>
      </p:sp>
      <p:sp>
        <p:nvSpPr>
          <p:cNvPr id="3" name="Rectangle 2"/>
          <p:cNvSpPr/>
          <p:nvPr/>
        </p:nvSpPr>
        <p:spPr>
          <a:xfrm>
            <a:off x="0" y="3444246"/>
            <a:ext cx="2597135" cy="105218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smtClean="0">
                <a:solidFill>
                  <a:schemeClr val="tx1"/>
                </a:solidFill>
              </a:rPr>
              <a:t>Acquistano direttamente dal sito web del fornitore</a:t>
            </a:r>
          </a:p>
          <a:p>
            <a:pPr algn="ctr"/>
            <a:r>
              <a:rPr lang="it-IT" sz="1600" dirty="0" smtClean="0">
                <a:solidFill>
                  <a:schemeClr val="tx1"/>
                </a:solidFill>
                <a:latin typeface="+mj-lt"/>
              </a:rPr>
              <a:t> </a:t>
            </a:r>
            <a:endParaRPr lang="en-US" sz="1600" dirty="0">
              <a:solidFill>
                <a:schemeClr val="tx1"/>
              </a:solidFill>
              <a:latin typeface="+mj-lt"/>
            </a:endParaRPr>
          </a:p>
        </p:txBody>
      </p:sp>
      <p:sp>
        <p:nvSpPr>
          <p:cNvPr id="29" name="TextBox 28"/>
          <p:cNvSpPr txBox="1"/>
          <p:nvPr/>
        </p:nvSpPr>
        <p:spPr>
          <a:xfrm>
            <a:off x="2595482" y="2751554"/>
            <a:ext cx="895927" cy="338554"/>
          </a:xfrm>
          <a:prstGeom prst="rect">
            <a:avLst/>
          </a:prstGeom>
          <a:noFill/>
        </p:spPr>
        <p:txBody>
          <a:bodyPr wrap="square" rtlCol="0">
            <a:spAutoFit/>
          </a:bodyPr>
          <a:lstStyle/>
          <a:p>
            <a:pPr algn="ctr"/>
            <a:r>
              <a:rPr lang="en-US" sz="1600" b="1" dirty="0" smtClean="0"/>
              <a:t>UE</a:t>
            </a:r>
            <a:endParaRPr lang="en-GB" sz="1600" b="1" dirty="0"/>
          </a:p>
        </p:txBody>
      </p:sp>
      <p:sp>
        <p:nvSpPr>
          <p:cNvPr id="30" name="TextBox 29"/>
          <p:cNvSpPr txBox="1"/>
          <p:nvPr/>
        </p:nvSpPr>
        <p:spPr>
          <a:xfrm>
            <a:off x="3542288" y="2751554"/>
            <a:ext cx="895927" cy="338554"/>
          </a:xfrm>
          <a:prstGeom prst="rect">
            <a:avLst/>
          </a:prstGeom>
          <a:noFill/>
        </p:spPr>
        <p:txBody>
          <a:bodyPr wrap="square" rtlCol="0">
            <a:spAutoFit/>
          </a:bodyPr>
          <a:lstStyle/>
          <a:p>
            <a:pPr algn="ctr"/>
            <a:r>
              <a:rPr lang="en-US" sz="1600" b="1" dirty="0" smtClean="0"/>
              <a:t>FR</a:t>
            </a:r>
            <a:endParaRPr lang="en-GB" sz="1600" b="1" dirty="0"/>
          </a:p>
        </p:txBody>
      </p:sp>
      <p:sp>
        <p:nvSpPr>
          <p:cNvPr id="31" name="TextBox 30"/>
          <p:cNvSpPr txBox="1"/>
          <p:nvPr/>
        </p:nvSpPr>
        <p:spPr>
          <a:xfrm>
            <a:off x="5290968" y="2755071"/>
            <a:ext cx="946181" cy="338554"/>
          </a:xfrm>
          <a:prstGeom prst="rect">
            <a:avLst/>
          </a:prstGeom>
          <a:noFill/>
        </p:spPr>
        <p:txBody>
          <a:bodyPr wrap="square" rtlCol="0">
            <a:spAutoFit/>
          </a:bodyPr>
          <a:lstStyle/>
          <a:p>
            <a:pPr algn="ctr"/>
            <a:r>
              <a:rPr lang="en-US" sz="1600" b="1" dirty="0" smtClean="0"/>
              <a:t>DE</a:t>
            </a:r>
            <a:endParaRPr lang="en-GB" sz="1600" b="1" dirty="0"/>
          </a:p>
        </p:txBody>
      </p:sp>
      <p:sp>
        <p:nvSpPr>
          <p:cNvPr id="32" name="TextBox 31"/>
          <p:cNvSpPr txBox="1"/>
          <p:nvPr/>
        </p:nvSpPr>
        <p:spPr>
          <a:xfrm>
            <a:off x="6274004" y="2773326"/>
            <a:ext cx="895927" cy="338554"/>
          </a:xfrm>
          <a:prstGeom prst="rect">
            <a:avLst/>
          </a:prstGeom>
          <a:noFill/>
        </p:spPr>
        <p:txBody>
          <a:bodyPr wrap="square" rtlCol="0">
            <a:spAutoFit/>
          </a:bodyPr>
          <a:lstStyle/>
          <a:p>
            <a:pPr algn="ctr"/>
            <a:r>
              <a:rPr lang="en-US" sz="1600" b="1" dirty="0" smtClean="0"/>
              <a:t>UK</a:t>
            </a:r>
            <a:endParaRPr lang="en-GB" sz="1600" b="1" dirty="0"/>
          </a:p>
        </p:txBody>
      </p:sp>
      <p:sp>
        <p:nvSpPr>
          <p:cNvPr id="33" name="TextBox 32"/>
          <p:cNvSpPr txBox="1"/>
          <p:nvPr/>
        </p:nvSpPr>
        <p:spPr>
          <a:xfrm>
            <a:off x="7095967" y="2780518"/>
            <a:ext cx="895927" cy="338554"/>
          </a:xfrm>
          <a:prstGeom prst="rect">
            <a:avLst/>
          </a:prstGeom>
          <a:noFill/>
        </p:spPr>
        <p:txBody>
          <a:bodyPr wrap="square" rtlCol="0">
            <a:spAutoFit/>
          </a:bodyPr>
          <a:lstStyle/>
          <a:p>
            <a:pPr algn="ctr"/>
            <a:r>
              <a:rPr lang="en-US" sz="1600" b="1" dirty="0" smtClean="0"/>
              <a:t>US</a:t>
            </a:r>
            <a:endParaRPr lang="en-GB" sz="1600" b="1" dirty="0"/>
          </a:p>
        </p:txBody>
      </p:sp>
      <p:sp>
        <p:nvSpPr>
          <p:cNvPr id="34" name="TextBox 33"/>
          <p:cNvSpPr txBox="1"/>
          <p:nvPr/>
        </p:nvSpPr>
        <p:spPr>
          <a:xfrm>
            <a:off x="7903737" y="2772167"/>
            <a:ext cx="895927" cy="338554"/>
          </a:xfrm>
          <a:prstGeom prst="rect">
            <a:avLst/>
          </a:prstGeom>
          <a:noFill/>
        </p:spPr>
        <p:txBody>
          <a:bodyPr wrap="square" rtlCol="0">
            <a:spAutoFit/>
          </a:bodyPr>
          <a:lstStyle/>
          <a:p>
            <a:pPr algn="ctr"/>
            <a:r>
              <a:rPr lang="en-US" sz="1600" b="1" dirty="0" err="1" smtClean="0"/>
              <a:t>Cina</a:t>
            </a:r>
            <a:endParaRPr lang="en-GB" sz="1600" b="1" dirty="0"/>
          </a:p>
        </p:txBody>
      </p:sp>
      <p:sp>
        <p:nvSpPr>
          <p:cNvPr id="35" name="TextBox 34"/>
          <p:cNvSpPr txBox="1"/>
          <p:nvPr/>
        </p:nvSpPr>
        <p:spPr>
          <a:xfrm>
            <a:off x="4461787" y="2751554"/>
            <a:ext cx="895927" cy="338554"/>
          </a:xfrm>
          <a:prstGeom prst="rect">
            <a:avLst/>
          </a:prstGeom>
          <a:noFill/>
        </p:spPr>
        <p:txBody>
          <a:bodyPr wrap="square" rtlCol="0">
            <a:spAutoFit/>
          </a:bodyPr>
          <a:lstStyle/>
          <a:p>
            <a:pPr algn="ctr"/>
            <a:r>
              <a:rPr lang="en-US" sz="1600" b="1" dirty="0" smtClean="0"/>
              <a:t>IT</a:t>
            </a:r>
            <a:endParaRPr lang="en-GB" sz="1600" b="1" dirty="0"/>
          </a:p>
        </p:txBody>
      </p:sp>
      <p:sp>
        <p:nvSpPr>
          <p:cNvPr id="6" name="Oval 5"/>
          <p:cNvSpPr/>
          <p:nvPr/>
        </p:nvSpPr>
        <p:spPr>
          <a:xfrm>
            <a:off x="3079212" y="3483081"/>
            <a:ext cx="504752" cy="5251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7" name="Oval 36"/>
          <p:cNvSpPr/>
          <p:nvPr/>
        </p:nvSpPr>
        <p:spPr>
          <a:xfrm>
            <a:off x="3996067" y="3483081"/>
            <a:ext cx="503651" cy="525117"/>
          </a:xfrm>
          <a:prstGeom prst="ellipse">
            <a:avLst/>
          </a:prstGeom>
          <a:solidFill>
            <a:schemeClr val="accent3">
              <a:lumMod val="75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4911821" y="3483081"/>
            <a:ext cx="503651" cy="525117"/>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5789794" y="3484343"/>
            <a:ext cx="503651" cy="5251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635377" y="3484343"/>
            <a:ext cx="503651" cy="5251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388031" y="3484343"/>
            <a:ext cx="503651" cy="52511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8164938" y="3483081"/>
            <a:ext cx="503651" cy="525117"/>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027864" y="3573347"/>
            <a:ext cx="646331" cy="369332"/>
          </a:xfrm>
          <a:prstGeom prst="rect">
            <a:avLst/>
          </a:prstGeom>
          <a:noFill/>
        </p:spPr>
        <p:txBody>
          <a:bodyPr wrap="none" rtlCol="0">
            <a:spAutoFit/>
          </a:bodyPr>
          <a:lstStyle/>
          <a:p>
            <a:r>
              <a:rPr lang="it-IT" sz="1800" dirty="0" smtClean="0"/>
              <a:t>52%</a:t>
            </a:r>
            <a:endParaRPr lang="en-US" sz="1800" dirty="0"/>
          </a:p>
        </p:txBody>
      </p:sp>
      <p:sp>
        <p:nvSpPr>
          <p:cNvPr id="43" name="TextBox 42"/>
          <p:cNvSpPr txBox="1"/>
          <p:nvPr/>
        </p:nvSpPr>
        <p:spPr>
          <a:xfrm>
            <a:off x="3942266" y="3573347"/>
            <a:ext cx="646331" cy="369332"/>
          </a:xfrm>
          <a:prstGeom prst="rect">
            <a:avLst/>
          </a:prstGeom>
          <a:noFill/>
        </p:spPr>
        <p:txBody>
          <a:bodyPr wrap="none" rtlCol="0">
            <a:spAutoFit/>
          </a:bodyPr>
          <a:lstStyle/>
          <a:p>
            <a:r>
              <a:rPr lang="it-IT" sz="1800" dirty="0" smtClean="0"/>
              <a:t>38%</a:t>
            </a:r>
            <a:endParaRPr lang="en-US" sz="1800" dirty="0"/>
          </a:p>
        </p:txBody>
      </p:sp>
      <p:sp>
        <p:nvSpPr>
          <p:cNvPr id="44" name="TextBox 43"/>
          <p:cNvSpPr txBox="1"/>
          <p:nvPr/>
        </p:nvSpPr>
        <p:spPr>
          <a:xfrm>
            <a:off x="4887345" y="3573347"/>
            <a:ext cx="646331" cy="369332"/>
          </a:xfrm>
          <a:prstGeom prst="rect">
            <a:avLst/>
          </a:prstGeom>
          <a:noFill/>
        </p:spPr>
        <p:txBody>
          <a:bodyPr wrap="none" rtlCol="0">
            <a:spAutoFit/>
          </a:bodyPr>
          <a:lstStyle/>
          <a:p>
            <a:r>
              <a:rPr lang="it-IT" sz="1800" dirty="0" smtClean="0"/>
              <a:t>58%</a:t>
            </a:r>
            <a:endParaRPr lang="en-US" sz="1800" dirty="0"/>
          </a:p>
        </p:txBody>
      </p:sp>
      <p:sp>
        <p:nvSpPr>
          <p:cNvPr id="46" name="TextBox 45"/>
          <p:cNvSpPr txBox="1"/>
          <p:nvPr/>
        </p:nvSpPr>
        <p:spPr>
          <a:xfrm>
            <a:off x="6605072" y="3560973"/>
            <a:ext cx="646331" cy="369332"/>
          </a:xfrm>
          <a:prstGeom prst="rect">
            <a:avLst/>
          </a:prstGeom>
          <a:noFill/>
        </p:spPr>
        <p:txBody>
          <a:bodyPr wrap="square" rtlCol="0">
            <a:spAutoFit/>
          </a:bodyPr>
          <a:lstStyle/>
          <a:p>
            <a:r>
              <a:rPr lang="it-IT" sz="1800" dirty="0" smtClean="0"/>
              <a:t>62%</a:t>
            </a:r>
            <a:endParaRPr lang="en-US" sz="1800" dirty="0"/>
          </a:p>
        </p:txBody>
      </p:sp>
      <p:sp>
        <p:nvSpPr>
          <p:cNvPr id="47" name="TextBox 46"/>
          <p:cNvSpPr txBox="1"/>
          <p:nvPr/>
        </p:nvSpPr>
        <p:spPr>
          <a:xfrm>
            <a:off x="5757404" y="3560973"/>
            <a:ext cx="646331" cy="369332"/>
          </a:xfrm>
          <a:prstGeom prst="rect">
            <a:avLst/>
          </a:prstGeom>
          <a:noFill/>
        </p:spPr>
        <p:txBody>
          <a:bodyPr wrap="none" rtlCol="0">
            <a:spAutoFit/>
          </a:bodyPr>
          <a:lstStyle/>
          <a:p>
            <a:r>
              <a:rPr lang="it-IT" sz="1800" dirty="0" smtClean="0"/>
              <a:t>52%</a:t>
            </a:r>
            <a:endParaRPr lang="en-US" sz="1800" dirty="0"/>
          </a:p>
        </p:txBody>
      </p:sp>
      <p:sp>
        <p:nvSpPr>
          <p:cNvPr id="48" name="TextBox 47"/>
          <p:cNvSpPr txBox="1"/>
          <p:nvPr/>
        </p:nvSpPr>
        <p:spPr>
          <a:xfrm>
            <a:off x="7356188" y="3560969"/>
            <a:ext cx="646331" cy="369332"/>
          </a:xfrm>
          <a:prstGeom prst="rect">
            <a:avLst/>
          </a:prstGeom>
          <a:noFill/>
        </p:spPr>
        <p:txBody>
          <a:bodyPr wrap="square" rtlCol="0">
            <a:spAutoFit/>
          </a:bodyPr>
          <a:lstStyle/>
          <a:p>
            <a:r>
              <a:rPr lang="it-IT" sz="1800" dirty="0" smtClean="0"/>
              <a:t>66%</a:t>
            </a:r>
            <a:endParaRPr lang="en-US" sz="1800" dirty="0"/>
          </a:p>
        </p:txBody>
      </p:sp>
      <p:sp>
        <p:nvSpPr>
          <p:cNvPr id="49" name="TextBox 48"/>
          <p:cNvSpPr txBox="1"/>
          <p:nvPr/>
        </p:nvSpPr>
        <p:spPr>
          <a:xfrm>
            <a:off x="8131791" y="3560969"/>
            <a:ext cx="646331" cy="369332"/>
          </a:xfrm>
          <a:prstGeom prst="rect">
            <a:avLst/>
          </a:prstGeom>
          <a:noFill/>
        </p:spPr>
        <p:txBody>
          <a:bodyPr wrap="square" rtlCol="0">
            <a:spAutoFit/>
          </a:bodyPr>
          <a:lstStyle/>
          <a:p>
            <a:r>
              <a:rPr lang="it-IT" sz="1800" dirty="0" smtClean="0"/>
              <a:t>59%</a:t>
            </a:r>
            <a:endParaRPr lang="en-US" sz="1800" dirty="0"/>
          </a:p>
        </p:txBody>
      </p:sp>
      <p:sp>
        <p:nvSpPr>
          <p:cNvPr id="51" name="TextBox 50"/>
          <p:cNvSpPr txBox="1"/>
          <p:nvPr/>
        </p:nvSpPr>
        <p:spPr>
          <a:xfrm>
            <a:off x="121246" y="4554561"/>
            <a:ext cx="2270173" cy="584775"/>
          </a:xfrm>
          <a:prstGeom prst="rect">
            <a:avLst/>
          </a:prstGeom>
          <a:noFill/>
        </p:spPr>
        <p:txBody>
          <a:bodyPr wrap="none" rtlCol="0">
            <a:spAutoFit/>
          </a:bodyPr>
          <a:lstStyle/>
          <a:p>
            <a:r>
              <a:rPr lang="it-IT" sz="1600" dirty="0" smtClean="0"/>
              <a:t>È il metodo di acquisto</a:t>
            </a:r>
          </a:p>
          <a:p>
            <a:r>
              <a:rPr lang="it-IT" sz="1600" dirty="0" smtClean="0"/>
              <a:t>preferito</a:t>
            </a:r>
            <a:endParaRPr lang="en-US" sz="1600" dirty="0"/>
          </a:p>
        </p:txBody>
      </p:sp>
      <p:sp>
        <p:nvSpPr>
          <p:cNvPr id="52" name="Freeform 51"/>
          <p:cNvSpPr>
            <a:spLocks noChangeAspect="1"/>
          </p:cNvSpPr>
          <p:nvPr/>
        </p:nvSpPr>
        <p:spPr bwMode="auto">
          <a:xfrm>
            <a:off x="2908622" y="4624396"/>
            <a:ext cx="675342" cy="551702"/>
          </a:xfrm>
          <a:custGeom>
            <a:avLst/>
            <a:gdLst>
              <a:gd name="T0" fmla="*/ 12 w 656"/>
              <a:gd name="T1" fmla="*/ 336 h 508"/>
              <a:gd name="T2" fmla="*/ 204 w 656"/>
              <a:gd name="T3" fmla="*/ 508 h 508"/>
              <a:gd name="T4" fmla="*/ 656 w 656"/>
              <a:gd name="T5" fmla="*/ 124 h 508"/>
              <a:gd name="T6" fmla="*/ 564 w 656"/>
              <a:gd name="T7" fmla="*/ 0 h 508"/>
              <a:gd name="T8" fmla="*/ 204 w 656"/>
              <a:gd name="T9" fmla="*/ 332 h 508"/>
              <a:gd name="T10" fmla="*/ 112 w 656"/>
              <a:gd name="T11" fmla="*/ 192 h 508"/>
              <a:gd name="T12" fmla="*/ 12 w 656"/>
              <a:gd name="T13" fmla="*/ 336 h 508"/>
              <a:gd name="connsiteX0" fmla="*/ 14 w 9831"/>
              <a:gd name="connsiteY0" fmla="*/ 6614 h 10000"/>
              <a:gd name="connsiteX1" fmla="*/ 2941 w 9831"/>
              <a:gd name="connsiteY1" fmla="*/ 10000 h 10000"/>
              <a:gd name="connsiteX2" fmla="*/ 9831 w 9831"/>
              <a:gd name="connsiteY2" fmla="*/ 2441 h 10000"/>
              <a:gd name="connsiteX3" fmla="*/ 8429 w 9831"/>
              <a:gd name="connsiteY3" fmla="*/ 0 h 10000"/>
              <a:gd name="connsiteX4" fmla="*/ 2941 w 9831"/>
              <a:gd name="connsiteY4" fmla="*/ 6535 h 10000"/>
              <a:gd name="connsiteX5" fmla="*/ 1538 w 9831"/>
              <a:gd name="connsiteY5" fmla="*/ 3780 h 10000"/>
              <a:gd name="connsiteX6" fmla="*/ 14 w 9831"/>
              <a:gd name="connsiteY6" fmla="*/ 6614 h 10000"/>
              <a:gd name="connsiteX0" fmla="*/ 0 w 9986"/>
              <a:gd name="connsiteY0" fmla="*/ 6614 h 10000"/>
              <a:gd name="connsiteX1" fmla="*/ 2978 w 9986"/>
              <a:gd name="connsiteY1" fmla="*/ 10000 h 10000"/>
              <a:gd name="connsiteX2" fmla="*/ 9986 w 9986"/>
              <a:gd name="connsiteY2" fmla="*/ 2441 h 10000"/>
              <a:gd name="connsiteX3" fmla="*/ 8560 w 9986"/>
              <a:gd name="connsiteY3" fmla="*/ 0 h 10000"/>
              <a:gd name="connsiteX4" fmla="*/ 2978 w 9986"/>
              <a:gd name="connsiteY4" fmla="*/ 6535 h 10000"/>
              <a:gd name="connsiteX5" fmla="*/ 1550 w 9986"/>
              <a:gd name="connsiteY5" fmla="*/ 3780 h 10000"/>
              <a:gd name="connsiteX6" fmla="*/ 0 w 9986"/>
              <a:gd name="connsiteY6" fmla="*/ 6614 h 10000"/>
              <a:gd name="connsiteX0" fmla="*/ 0 w 10000"/>
              <a:gd name="connsiteY0" fmla="*/ 6614 h 10000"/>
              <a:gd name="connsiteX1" fmla="*/ 2982 w 10000"/>
              <a:gd name="connsiteY1" fmla="*/ 10000 h 10000"/>
              <a:gd name="connsiteX2" fmla="*/ 10000 w 10000"/>
              <a:gd name="connsiteY2" fmla="*/ 2441 h 10000"/>
              <a:gd name="connsiteX3" fmla="*/ 8572 w 10000"/>
              <a:gd name="connsiteY3" fmla="*/ 0 h 10000"/>
              <a:gd name="connsiteX4" fmla="*/ 2982 w 10000"/>
              <a:gd name="connsiteY4" fmla="*/ 6535 h 10000"/>
              <a:gd name="connsiteX5" fmla="*/ 1552 w 10000"/>
              <a:gd name="connsiteY5" fmla="*/ 3780 h 10000"/>
              <a:gd name="connsiteX6" fmla="*/ 0 w 10000"/>
              <a:gd name="connsiteY6" fmla="*/ 6614 h 10000"/>
              <a:gd name="connsiteX0" fmla="*/ 0 w 10000"/>
              <a:gd name="connsiteY0" fmla="*/ 6688 h 10074"/>
              <a:gd name="connsiteX1" fmla="*/ 2982 w 10000"/>
              <a:gd name="connsiteY1" fmla="*/ 10074 h 10074"/>
              <a:gd name="connsiteX2" fmla="*/ 10000 w 10000"/>
              <a:gd name="connsiteY2" fmla="*/ 2515 h 10074"/>
              <a:gd name="connsiteX3" fmla="*/ 8572 w 10000"/>
              <a:gd name="connsiteY3" fmla="*/ 74 h 10074"/>
              <a:gd name="connsiteX4" fmla="*/ 3161 w 10000"/>
              <a:gd name="connsiteY4" fmla="*/ 6020 h 10074"/>
              <a:gd name="connsiteX5" fmla="*/ 1552 w 10000"/>
              <a:gd name="connsiteY5" fmla="*/ 3854 h 10074"/>
              <a:gd name="connsiteX6" fmla="*/ 0 w 10000"/>
              <a:gd name="connsiteY6" fmla="*/ 6688 h 10074"/>
              <a:gd name="connsiteX0" fmla="*/ 0 w 10000"/>
              <a:gd name="connsiteY0" fmla="*/ 6715 h 10101"/>
              <a:gd name="connsiteX1" fmla="*/ 2982 w 10000"/>
              <a:gd name="connsiteY1" fmla="*/ 10101 h 10101"/>
              <a:gd name="connsiteX2" fmla="*/ 10000 w 10000"/>
              <a:gd name="connsiteY2" fmla="*/ 2542 h 10101"/>
              <a:gd name="connsiteX3" fmla="*/ 8572 w 10000"/>
              <a:gd name="connsiteY3" fmla="*/ 101 h 10101"/>
              <a:gd name="connsiteX4" fmla="*/ 3161 w 10000"/>
              <a:gd name="connsiteY4" fmla="*/ 6047 h 10101"/>
              <a:gd name="connsiteX5" fmla="*/ 1552 w 10000"/>
              <a:gd name="connsiteY5" fmla="*/ 3881 h 10101"/>
              <a:gd name="connsiteX6" fmla="*/ 0 w 10000"/>
              <a:gd name="connsiteY6" fmla="*/ 6715 h 10101"/>
              <a:gd name="connsiteX0" fmla="*/ 0 w 10000"/>
              <a:gd name="connsiteY0" fmla="*/ 6715 h 10101"/>
              <a:gd name="connsiteX1" fmla="*/ 2982 w 10000"/>
              <a:gd name="connsiteY1" fmla="*/ 10101 h 10101"/>
              <a:gd name="connsiteX2" fmla="*/ 10000 w 10000"/>
              <a:gd name="connsiteY2" fmla="*/ 2542 h 10101"/>
              <a:gd name="connsiteX3" fmla="*/ 8572 w 10000"/>
              <a:gd name="connsiteY3" fmla="*/ 101 h 10101"/>
              <a:gd name="connsiteX4" fmla="*/ 3161 w 10000"/>
              <a:gd name="connsiteY4" fmla="*/ 6047 h 10101"/>
              <a:gd name="connsiteX5" fmla="*/ 1552 w 10000"/>
              <a:gd name="connsiteY5" fmla="*/ 3881 h 10101"/>
              <a:gd name="connsiteX6" fmla="*/ 0 w 10000"/>
              <a:gd name="connsiteY6" fmla="*/ 6715 h 1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101">
                <a:moveTo>
                  <a:pt x="0" y="6715"/>
                </a:moveTo>
                <a:cubicBezTo>
                  <a:pt x="0" y="6715"/>
                  <a:pt x="2080" y="8440"/>
                  <a:pt x="2982" y="10101"/>
                </a:cubicBezTo>
                <a:cubicBezTo>
                  <a:pt x="2982" y="10101"/>
                  <a:pt x="6273" y="4117"/>
                  <a:pt x="10000" y="2542"/>
                </a:cubicBezTo>
                <a:cubicBezTo>
                  <a:pt x="10000" y="2542"/>
                  <a:pt x="9176" y="842"/>
                  <a:pt x="8572" y="101"/>
                </a:cubicBezTo>
                <a:cubicBezTo>
                  <a:pt x="7763" y="-892"/>
                  <a:pt x="3905" y="5732"/>
                  <a:pt x="3161" y="6047"/>
                </a:cubicBezTo>
                <a:cubicBezTo>
                  <a:pt x="3161" y="6047"/>
                  <a:pt x="2360" y="4589"/>
                  <a:pt x="1552" y="3881"/>
                </a:cubicBezTo>
                <a:cubicBezTo>
                  <a:pt x="1552" y="3881"/>
                  <a:pt x="778" y="4762"/>
                  <a:pt x="0" y="6715"/>
                </a:cubicBezTo>
                <a:close/>
              </a:path>
            </a:pathLst>
          </a:custGeom>
          <a:solidFill>
            <a:schemeClr val="accent3">
              <a:lumMod val="75000"/>
            </a:schemeClr>
          </a:solidFill>
          <a:ln w="12700">
            <a:solidFill>
              <a:schemeClr val="accent3">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3" name="Freeform 52"/>
          <p:cNvSpPr>
            <a:spLocks noChangeAspect="1"/>
          </p:cNvSpPr>
          <p:nvPr/>
        </p:nvSpPr>
        <p:spPr bwMode="auto">
          <a:xfrm>
            <a:off x="5804220" y="4633448"/>
            <a:ext cx="675342" cy="551702"/>
          </a:xfrm>
          <a:custGeom>
            <a:avLst/>
            <a:gdLst>
              <a:gd name="T0" fmla="*/ 12 w 656"/>
              <a:gd name="T1" fmla="*/ 336 h 508"/>
              <a:gd name="T2" fmla="*/ 204 w 656"/>
              <a:gd name="T3" fmla="*/ 508 h 508"/>
              <a:gd name="T4" fmla="*/ 656 w 656"/>
              <a:gd name="T5" fmla="*/ 124 h 508"/>
              <a:gd name="T6" fmla="*/ 564 w 656"/>
              <a:gd name="T7" fmla="*/ 0 h 508"/>
              <a:gd name="T8" fmla="*/ 204 w 656"/>
              <a:gd name="T9" fmla="*/ 332 h 508"/>
              <a:gd name="T10" fmla="*/ 112 w 656"/>
              <a:gd name="T11" fmla="*/ 192 h 508"/>
              <a:gd name="T12" fmla="*/ 12 w 656"/>
              <a:gd name="T13" fmla="*/ 336 h 508"/>
              <a:gd name="connsiteX0" fmla="*/ 14 w 9831"/>
              <a:gd name="connsiteY0" fmla="*/ 6614 h 10000"/>
              <a:gd name="connsiteX1" fmla="*/ 2941 w 9831"/>
              <a:gd name="connsiteY1" fmla="*/ 10000 h 10000"/>
              <a:gd name="connsiteX2" fmla="*/ 9831 w 9831"/>
              <a:gd name="connsiteY2" fmla="*/ 2441 h 10000"/>
              <a:gd name="connsiteX3" fmla="*/ 8429 w 9831"/>
              <a:gd name="connsiteY3" fmla="*/ 0 h 10000"/>
              <a:gd name="connsiteX4" fmla="*/ 2941 w 9831"/>
              <a:gd name="connsiteY4" fmla="*/ 6535 h 10000"/>
              <a:gd name="connsiteX5" fmla="*/ 1538 w 9831"/>
              <a:gd name="connsiteY5" fmla="*/ 3780 h 10000"/>
              <a:gd name="connsiteX6" fmla="*/ 14 w 9831"/>
              <a:gd name="connsiteY6" fmla="*/ 6614 h 10000"/>
              <a:gd name="connsiteX0" fmla="*/ 0 w 9986"/>
              <a:gd name="connsiteY0" fmla="*/ 6614 h 10000"/>
              <a:gd name="connsiteX1" fmla="*/ 2978 w 9986"/>
              <a:gd name="connsiteY1" fmla="*/ 10000 h 10000"/>
              <a:gd name="connsiteX2" fmla="*/ 9986 w 9986"/>
              <a:gd name="connsiteY2" fmla="*/ 2441 h 10000"/>
              <a:gd name="connsiteX3" fmla="*/ 8560 w 9986"/>
              <a:gd name="connsiteY3" fmla="*/ 0 h 10000"/>
              <a:gd name="connsiteX4" fmla="*/ 2978 w 9986"/>
              <a:gd name="connsiteY4" fmla="*/ 6535 h 10000"/>
              <a:gd name="connsiteX5" fmla="*/ 1550 w 9986"/>
              <a:gd name="connsiteY5" fmla="*/ 3780 h 10000"/>
              <a:gd name="connsiteX6" fmla="*/ 0 w 9986"/>
              <a:gd name="connsiteY6" fmla="*/ 6614 h 10000"/>
              <a:gd name="connsiteX0" fmla="*/ 0 w 10000"/>
              <a:gd name="connsiteY0" fmla="*/ 6614 h 10000"/>
              <a:gd name="connsiteX1" fmla="*/ 2982 w 10000"/>
              <a:gd name="connsiteY1" fmla="*/ 10000 h 10000"/>
              <a:gd name="connsiteX2" fmla="*/ 10000 w 10000"/>
              <a:gd name="connsiteY2" fmla="*/ 2441 h 10000"/>
              <a:gd name="connsiteX3" fmla="*/ 8572 w 10000"/>
              <a:gd name="connsiteY3" fmla="*/ 0 h 10000"/>
              <a:gd name="connsiteX4" fmla="*/ 2982 w 10000"/>
              <a:gd name="connsiteY4" fmla="*/ 6535 h 10000"/>
              <a:gd name="connsiteX5" fmla="*/ 1552 w 10000"/>
              <a:gd name="connsiteY5" fmla="*/ 3780 h 10000"/>
              <a:gd name="connsiteX6" fmla="*/ 0 w 10000"/>
              <a:gd name="connsiteY6" fmla="*/ 6614 h 10000"/>
              <a:gd name="connsiteX0" fmla="*/ 0 w 10000"/>
              <a:gd name="connsiteY0" fmla="*/ 6688 h 10074"/>
              <a:gd name="connsiteX1" fmla="*/ 2982 w 10000"/>
              <a:gd name="connsiteY1" fmla="*/ 10074 h 10074"/>
              <a:gd name="connsiteX2" fmla="*/ 10000 w 10000"/>
              <a:gd name="connsiteY2" fmla="*/ 2515 h 10074"/>
              <a:gd name="connsiteX3" fmla="*/ 8572 w 10000"/>
              <a:gd name="connsiteY3" fmla="*/ 74 h 10074"/>
              <a:gd name="connsiteX4" fmla="*/ 3161 w 10000"/>
              <a:gd name="connsiteY4" fmla="*/ 6020 h 10074"/>
              <a:gd name="connsiteX5" fmla="*/ 1552 w 10000"/>
              <a:gd name="connsiteY5" fmla="*/ 3854 h 10074"/>
              <a:gd name="connsiteX6" fmla="*/ 0 w 10000"/>
              <a:gd name="connsiteY6" fmla="*/ 6688 h 10074"/>
              <a:gd name="connsiteX0" fmla="*/ 0 w 10000"/>
              <a:gd name="connsiteY0" fmla="*/ 6715 h 10101"/>
              <a:gd name="connsiteX1" fmla="*/ 2982 w 10000"/>
              <a:gd name="connsiteY1" fmla="*/ 10101 h 10101"/>
              <a:gd name="connsiteX2" fmla="*/ 10000 w 10000"/>
              <a:gd name="connsiteY2" fmla="*/ 2542 h 10101"/>
              <a:gd name="connsiteX3" fmla="*/ 8572 w 10000"/>
              <a:gd name="connsiteY3" fmla="*/ 101 h 10101"/>
              <a:gd name="connsiteX4" fmla="*/ 3161 w 10000"/>
              <a:gd name="connsiteY4" fmla="*/ 6047 h 10101"/>
              <a:gd name="connsiteX5" fmla="*/ 1552 w 10000"/>
              <a:gd name="connsiteY5" fmla="*/ 3881 h 10101"/>
              <a:gd name="connsiteX6" fmla="*/ 0 w 10000"/>
              <a:gd name="connsiteY6" fmla="*/ 6715 h 10101"/>
              <a:gd name="connsiteX0" fmla="*/ 0 w 10000"/>
              <a:gd name="connsiteY0" fmla="*/ 6715 h 10101"/>
              <a:gd name="connsiteX1" fmla="*/ 2982 w 10000"/>
              <a:gd name="connsiteY1" fmla="*/ 10101 h 10101"/>
              <a:gd name="connsiteX2" fmla="*/ 10000 w 10000"/>
              <a:gd name="connsiteY2" fmla="*/ 2542 h 10101"/>
              <a:gd name="connsiteX3" fmla="*/ 8572 w 10000"/>
              <a:gd name="connsiteY3" fmla="*/ 101 h 10101"/>
              <a:gd name="connsiteX4" fmla="*/ 3161 w 10000"/>
              <a:gd name="connsiteY4" fmla="*/ 6047 h 10101"/>
              <a:gd name="connsiteX5" fmla="*/ 1552 w 10000"/>
              <a:gd name="connsiteY5" fmla="*/ 3881 h 10101"/>
              <a:gd name="connsiteX6" fmla="*/ 0 w 10000"/>
              <a:gd name="connsiteY6" fmla="*/ 6715 h 1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101">
                <a:moveTo>
                  <a:pt x="0" y="6715"/>
                </a:moveTo>
                <a:cubicBezTo>
                  <a:pt x="0" y="6715"/>
                  <a:pt x="2080" y="8440"/>
                  <a:pt x="2982" y="10101"/>
                </a:cubicBezTo>
                <a:cubicBezTo>
                  <a:pt x="2982" y="10101"/>
                  <a:pt x="6273" y="4117"/>
                  <a:pt x="10000" y="2542"/>
                </a:cubicBezTo>
                <a:cubicBezTo>
                  <a:pt x="10000" y="2542"/>
                  <a:pt x="9176" y="842"/>
                  <a:pt x="8572" y="101"/>
                </a:cubicBezTo>
                <a:cubicBezTo>
                  <a:pt x="7763" y="-892"/>
                  <a:pt x="3905" y="5732"/>
                  <a:pt x="3161" y="6047"/>
                </a:cubicBezTo>
                <a:cubicBezTo>
                  <a:pt x="3161" y="6047"/>
                  <a:pt x="2360" y="4589"/>
                  <a:pt x="1552" y="3881"/>
                </a:cubicBezTo>
                <a:cubicBezTo>
                  <a:pt x="1552" y="3881"/>
                  <a:pt x="778" y="4762"/>
                  <a:pt x="0" y="6715"/>
                </a:cubicBezTo>
                <a:close/>
              </a:path>
            </a:pathLst>
          </a:custGeom>
          <a:solidFill>
            <a:schemeClr val="accent3">
              <a:lumMod val="75000"/>
            </a:schemeClr>
          </a:solidFill>
          <a:ln w="12700">
            <a:solidFill>
              <a:schemeClr val="accent3">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4" name="Freeform 53"/>
          <p:cNvSpPr>
            <a:spLocks noChangeAspect="1"/>
          </p:cNvSpPr>
          <p:nvPr/>
        </p:nvSpPr>
        <p:spPr bwMode="auto">
          <a:xfrm>
            <a:off x="7316552" y="4526027"/>
            <a:ext cx="675342" cy="551702"/>
          </a:xfrm>
          <a:custGeom>
            <a:avLst/>
            <a:gdLst>
              <a:gd name="T0" fmla="*/ 12 w 656"/>
              <a:gd name="T1" fmla="*/ 336 h 508"/>
              <a:gd name="T2" fmla="*/ 204 w 656"/>
              <a:gd name="T3" fmla="*/ 508 h 508"/>
              <a:gd name="T4" fmla="*/ 656 w 656"/>
              <a:gd name="T5" fmla="*/ 124 h 508"/>
              <a:gd name="T6" fmla="*/ 564 w 656"/>
              <a:gd name="T7" fmla="*/ 0 h 508"/>
              <a:gd name="T8" fmla="*/ 204 w 656"/>
              <a:gd name="T9" fmla="*/ 332 h 508"/>
              <a:gd name="T10" fmla="*/ 112 w 656"/>
              <a:gd name="T11" fmla="*/ 192 h 508"/>
              <a:gd name="T12" fmla="*/ 12 w 656"/>
              <a:gd name="T13" fmla="*/ 336 h 508"/>
              <a:gd name="connsiteX0" fmla="*/ 14 w 9831"/>
              <a:gd name="connsiteY0" fmla="*/ 6614 h 10000"/>
              <a:gd name="connsiteX1" fmla="*/ 2941 w 9831"/>
              <a:gd name="connsiteY1" fmla="*/ 10000 h 10000"/>
              <a:gd name="connsiteX2" fmla="*/ 9831 w 9831"/>
              <a:gd name="connsiteY2" fmla="*/ 2441 h 10000"/>
              <a:gd name="connsiteX3" fmla="*/ 8429 w 9831"/>
              <a:gd name="connsiteY3" fmla="*/ 0 h 10000"/>
              <a:gd name="connsiteX4" fmla="*/ 2941 w 9831"/>
              <a:gd name="connsiteY4" fmla="*/ 6535 h 10000"/>
              <a:gd name="connsiteX5" fmla="*/ 1538 w 9831"/>
              <a:gd name="connsiteY5" fmla="*/ 3780 h 10000"/>
              <a:gd name="connsiteX6" fmla="*/ 14 w 9831"/>
              <a:gd name="connsiteY6" fmla="*/ 6614 h 10000"/>
              <a:gd name="connsiteX0" fmla="*/ 0 w 9986"/>
              <a:gd name="connsiteY0" fmla="*/ 6614 h 10000"/>
              <a:gd name="connsiteX1" fmla="*/ 2978 w 9986"/>
              <a:gd name="connsiteY1" fmla="*/ 10000 h 10000"/>
              <a:gd name="connsiteX2" fmla="*/ 9986 w 9986"/>
              <a:gd name="connsiteY2" fmla="*/ 2441 h 10000"/>
              <a:gd name="connsiteX3" fmla="*/ 8560 w 9986"/>
              <a:gd name="connsiteY3" fmla="*/ 0 h 10000"/>
              <a:gd name="connsiteX4" fmla="*/ 2978 w 9986"/>
              <a:gd name="connsiteY4" fmla="*/ 6535 h 10000"/>
              <a:gd name="connsiteX5" fmla="*/ 1550 w 9986"/>
              <a:gd name="connsiteY5" fmla="*/ 3780 h 10000"/>
              <a:gd name="connsiteX6" fmla="*/ 0 w 9986"/>
              <a:gd name="connsiteY6" fmla="*/ 6614 h 10000"/>
              <a:gd name="connsiteX0" fmla="*/ 0 w 10000"/>
              <a:gd name="connsiteY0" fmla="*/ 6614 h 10000"/>
              <a:gd name="connsiteX1" fmla="*/ 2982 w 10000"/>
              <a:gd name="connsiteY1" fmla="*/ 10000 h 10000"/>
              <a:gd name="connsiteX2" fmla="*/ 10000 w 10000"/>
              <a:gd name="connsiteY2" fmla="*/ 2441 h 10000"/>
              <a:gd name="connsiteX3" fmla="*/ 8572 w 10000"/>
              <a:gd name="connsiteY3" fmla="*/ 0 h 10000"/>
              <a:gd name="connsiteX4" fmla="*/ 2982 w 10000"/>
              <a:gd name="connsiteY4" fmla="*/ 6535 h 10000"/>
              <a:gd name="connsiteX5" fmla="*/ 1552 w 10000"/>
              <a:gd name="connsiteY5" fmla="*/ 3780 h 10000"/>
              <a:gd name="connsiteX6" fmla="*/ 0 w 10000"/>
              <a:gd name="connsiteY6" fmla="*/ 6614 h 10000"/>
              <a:gd name="connsiteX0" fmla="*/ 0 w 10000"/>
              <a:gd name="connsiteY0" fmla="*/ 6688 h 10074"/>
              <a:gd name="connsiteX1" fmla="*/ 2982 w 10000"/>
              <a:gd name="connsiteY1" fmla="*/ 10074 h 10074"/>
              <a:gd name="connsiteX2" fmla="*/ 10000 w 10000"/>
              <a:gd name="connsiteY2" fmla="*/ 2515 h 10074"/>
              <a:gd name="connsiteX3" fmla="*/ 8572 w 10000"/>
              <a:gd name="connsiteY3" fmla="*/ 74 h 10074"/>
              <a:gd name="connsiteX4" fmla="*/ 3161 w 10000"/>
              <a:gd name="connsiteY4" fmla="*/ 6020 h 10074"/>
              <a:gd name="connsiteX5" fmla="*/ 1552 w 10000"/>
              <a:gd name="connsiteY5" fmla="*/ 3854 h 10074"/>
              <a:gd name="connsiteX6" fmla="*/ 0 w 10000"/>
              <a:gd name="connsiteY6" fmla="*/ 6688 h 10074"/>
              <a:gd name="connsiteX0" fmla="*/ 0 w 10000"/>
              <a:gd name="connsiteY0" fmla="*/ 6715 h 10101"/>
              <a:gd name="connsiteX1" fmla="*/ 2982 w 10000"/>
              <a:gd name="connsiteY1" fmla="*/ 10101 h 10101"/>
              <a:gd name="connsiteX2" fmla="*/ 10000 w 10000"/>
              <a:gd name="connsiteY2" fmla="*/ 2542 h 10101"/>
              <a:gd name="connsiteX3" fmla="*/ 8572 w 10000"/>
              <a:gd name="connsiteY3" fmla="*/ 101 h 10101"/>
              <a:gd name="connsiteX4" fmla="*/ 3161 w 10000"/>
              <a:gd name="connsiteY4" fmla="*/ 6047 h 10101"/>
              <a:gd name="connsiteX5" fmla="*/ 1552 w 10000"/>
              <a:gd name="connsiteY5" fmla="*/ 3881 h 10101"/>
              <a:gd name="connsiteX6" fmla="*/ 0 w 10000"/>
              <a:gd name="connsiteY6" fmla="*/ 6715 h 10101"/>
              <a:gd name="connsiteX0" fmla="*/ 0 w 10000"/>
              <a:gd name="connsiteY0" fmla="*/ 6715 h 10101"/>
              <a:gd name="connsiteX1" fmla="*/ 2982 w 10000"/>
              <a:gd name="connsiteY1" fmla="*/ 10101 h 10101"/>
              <a:gd name="connsiteX2" fmla="*/ 10000 w 10000"/>
              <a:gd name="connsiteY2" fmla="*/ 2542 h 10101"/>
              <a:gd name="connsiteX3" fmla="*/ 8572 w 10000"/>
              <a:gd name="connsiteY3" fmla="*/ 101 h 10101"/>
              <a:gd name="connsiteX4" fmla="*/ 3161 w 10000"/>
              <a:gd name="connsiteY4" fmla="*/ 6047 h 10101"/>
              <a:gd name="connsiteX5" fmla="*/ 1552 w 10000"/>
              <a:gd name="connsiteY5" fmla="*/ 3881 h 10101"/>
              <a:gd name="connsiteX6" fmla="*/ 0 w 10000"/>
              <a:gd name="connsiteY6" fmla="*/ 6715 h 1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101">
                <a:moveTo>
                  <a:pt x="0" y="6715"/>
                </a:moveTo>
                <a:cubicBezTo>
                  <a:pt x="0" y="6715"/>
                  <a:pt x="2080" y="8440"/>
                  <a:pt x="2982" y="10101"/>
                </a:cubicBezTo>
                <a:cubicBezTo>
                  <a:pt x="2982" y="10101"/>
                  <a:pt x="6273" y="4117"/>
                  <a:pt x="10000" y="2542"/>
                </a:cubicBezTo>
                <a:cubicBezTo>
                  <a:pt x="10000" y="2542"/>
                  <a:pt x="9176" y="842"/>
                  <a:pt x="8572" y="101"/>
                </a:cubicBezTo>
                <a:cubicBezTo>
                  <a:pt x="7763" y="-892"/>
                  <a:pt x="3905" y="5732"/>
                  <a:pt x="3161" y="6047"/>
                </a:cubicBezTo>
                <a:cubicBezTo>
                  <a:pt x="3161" y="6047"/>
                  <a:pt x="2360" y="4589"/>
                  <a:pt x="1552" y="3881"/>
                </a:cubicBezTo>
                <a:cubicBezTo>
                  <a:pt x="1552" y="3881"/>
                  <a:pt x="778" y="4762"/>
                  <a:pt x="0" y="6715"/>
                </a:cubicBezTo>
                <a:close/>
              </a:path>
            </a:pathLst>
          </a:custGeom>
          <a:solidFill>
            <a:schemeClr val="accent3">
              <a:lumMod val="75000"/>
            </a:schemeClr>
          </a:solidFill>
          <a:ln w="12700">
            <a:solidFill>
              <a:schemeClr val="accent3">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5" name="Freeform 54"/>
          <p:cNvSpPr>
            <a:spLocks noChangeAspect="1"/>
          </p:cNvSpPr>
          <p:nvPr/>
        </p:nvSpPr>
        <p:spPr bwMode="auto">
          <a:xfrm>
            <a:off x="6561875" y="4591184"/>
            <a:ext cx="675342" cy="551702"/>
          </a:xfrm>
          <a:custGeom>
            <a:avLst/>
            <a:gdLst>
              <a:gd name="T0" fmla="*/ 12 w 656"/>
              <a:gd name="T1" fmla="*/ 336 h 508"/>
              <a:gd name="T2" fmla="*/ 204 w 656"/>
              <a:gd name="T3" fmla="*/ 508 h 508"/>
              <a:gd name="T4" fmla="*/ 656 w 656"/>
              <a:gd name="T5" fmla="*/ 124 h 508"/>
              <a:gd name="T6" fmla="*/ 564 w 656"/>
              <a:gd name="T7" fmla="*/ 0 h 508"/>
              <a:gd name="T8" fmla="*/ 204 w 656"/>
              <a:gd name="T9" fmla="*/ 332 h 508"/>
              <a:gd name="T10" fmla="*/ 112 w 656"/>
              <a:gd name="T11" fmla="*/ 192 h 508"/>
              <a:gd name="T12" fmla="*/ 12 w 656"/>
              <a:gd name="T13" fmla="*/ 336 h 508"/>
              <a:gd name="connsiteX0" fmla="*/ 14 w 9831"/>
              <a:gd name="connsiteY0" fmla="*/ 6614 h 10000"/>
              <a:gd name="connsiteX1" fmla="*/ 2941 w 9831"/>
              <a:gd name="connsiteY1" fmla="*/ 10000 h 10000"/>
              <a:gd name="connsiteX2" fmla="*/ 9831 w 9831"/>
              <a:gd name="connsiteY2" fmla="*/ 2441 h 10000"/>
              <a:gd name="connsiteX3" fmla="*/ 8429 w 9831"/>
              <a:gd name="connsiteY3" fmla="*/ 0 h 10000"/>
              <a:gd name="connsiteX4" fmla="*/ 2941 w 9831"/>
              <a:gd name="connsiteY4" fmla="*/ 6535 h 10000"/>
              <a:gd name="connsiteX5" fmla="*/ 1538 w 9831"/>
              <a:gd name="connsiteY5" fmla="*/ 3780 h 10000"/>
              <a:gd name="connsiteX6" fmla="*/ 14 w 9831"/>
              <a:gd name="connsiteY6" fmla="*/ 6614 h 10000"/>
              <a:gd name="connsiteX0" fmla="*/ 0 w 9986"/>
              <a:gd name="connsiteY0" fmla="*/ 6614 h 10000"/>
              <a:gd name="connsiteX1" fmla="*/ 2978 w 9986"/>
              <a:gd name="connsiteY1" fmla="*/ 10000 h 10000"/>
              <a:gd name="connsiteX2" fmla="*/ 9986 w 9986"/>
              <a:gd name="connsiteY2" fmla="*/ 2441 h 10000"/>
              <a:gd name="connsiteX3" fmla="*/ 8560 w 9986"/>
              <a:gd name="connsiteY3" fmla="*/ 0 h 10000"/>
              <a:gd name="connsiteX4" fmla="*/ 2978 w 9986"/>
              <a:gd name="connsiteY4" fmla="*/ 6535 h 10000"/>
              <a:gd name="connsiteX5" fmla="*/ 1550 w 9986"/>
              <a:gd name="connsiteY5" fmla="*/ 3780 h 10000"/>
              <a:gd name="connsiteX6" fmla="*/ 0 w 9986"/>
              <a:gd name="connsiteY6" fmla="*/ 6614 h 10000"/>
              <a:gd name="connsiteX0" fmla="*/ 0 w 10000"/>
              <a:gd name="connsiteY0" fmla="*/ 6614 h 10000"/>
              <a:gd name="connsiteX1" fmla="*/ 2982 w 10000"/>
              <a:gd name="connsiteY1" fmla="*/ 10000 h 10000"/>
              <a:gd name="connsiteX2" fmla="*/ 10000 w 10000"/>
              <a:gd name="connsiteY2" fmla="*/ 2441 h 10000"/>
              <a:gd name="connsiteX3" fmla="*/ 8572 w 10000"/>
              <a:gd name="connsiteY3" fmla="*/ 0 h 10000"/>
              <a:gd name="connsiteX4" fmla="*/ 2982 w 10000"/>
              <a:gd name="connsiteY4" fmla="*/ 6535 h 10000"/>
              <a:gd name="connsiteX5" fmla="*/ 1552 w 10000"/>
              <a:gd name="connsiteY5" fmla="*/ 3780 h 10000"/>
              <a:gd name="connsiteX6" fmla="*/ 0 w 10000"/>
              <a:gd name="connsiteY6" fmla="*/ 6614 h 10000"/>
              <a:gd name="connsiteX0" fmla="*/ 0 w 10000"/>
              <a:gd name="connsiteY0" fmla="*/ 6688 h 10074"/>
              <a:gd name="connsiteX1" fmla="*/ 2982 w 10000"/>
              <a:gd name="connsiteY1" fmla="*/ 10074 h 10074"/>
              <a:gd name="connsiteX2" fmla="*/ 10000 w 10000"/>
              <a:gd name="connsiteY2" fmla="*/ 2515 h 10074"/>
              <a:gd name="connsiteX3" fmla="*/ 8572 w 10000"/>
              <a:gd name="connsiteY3" fmla="*/ 74 h 10074"/>
              <a:gd name="connsiteX4" fmla="*/ 3161 w 10000"/>
              <a:gd name="connsiteY4" fmla="*/ 6020 h 10074"/>
              <a:gd name="connsiteX5" fmla="*/ 1552 w 10000"/>
              <a:gd name="connsiteY5" fmla="*/ 3854 h 10074"/>
              <a:gd name="connsiteX6" fmla="*/ 0 w 10000"/>
              <a:gd name="connsiteY6" fmla="*/ 6688 h 10074"/>
              <a:gd name="connsiteX0" fmla="*/ 0 w 10000"/>
              <a:gd name="connsiteY0" fmla="*/ 6715 h 10101"/>
              <a:gd name="connsiteX1" fmla="*/ 2982 w 10000"/>
              <a:gd name="connsiteY1" fmla="*/ 10101 h 10101"/>
              <a:gd name="connsiteX2" fmla="*/ 10000 w 10000"/>
              <a:gd name="connsiteY2" fmla="*/ 2542 h 10101"/>
              <a:gd name="connsiteX3" fmla="*/ 8572 w 10000"/>
              <a:gd name="connsiteY3" fmla="*/ 101 h 10101"/>
              <a:gd name="connsiteX4" fmla="*/ 3161 w 10000"/>
              <a:gd name="connsiteY4" fmla="*/ 6047 h 10101"/>
              <a:gd name="connsiteX5" fmla="*/ 1552 w 10000"/>
              <a:gd name="connsiteY5" fmla="*/ 3881 h 10101"/>
              <a:gd name="connsiteX6" fmla="*/ 0 w 10000"/>
              <a:gd name="connsiteY6" fmla="*/ 6715 h 10101"/>
              <a:gd name="connsiteX0" fmla="*/ 0 w 10000"/>
              <a:gd name="connsiteY0" fmla="*/ 6715 h 10101"/>
              <a:gd name="connsiteX1" fmla="*/ 2982 w 10000"/>
              <a:gd name="connsiteY1" fmla="*/ 10101 h 10101"/>
              <a:gd name="connsiteX2" fmla="*/ 10000 w 10000"/>
              <a:gd name="connsiteY2" fmla="*/ 2542 h 10101"/>
              <a:gd name="connsiteX3" fmla="*/ 8572 w 10000"/>
              <a:gd name="connsiteY3" fmla="*/ 101 h 10101"/>
              <a:gd name="connsiteX4" fmla="*/ 3161 w 10000"/>
              <a:gd name="connsiteY4" fmla="*/ 6047 h 10101"/>
              <a:gd name="connsiteX5" fmla="*/ 1552 w 10000"/>
              <a:gd name="connsiteY5" fmla="*/ 3881 h 10101"/>
              <a:gd name="connsiteX6" fmla="*/ 0 w 10000"/>
              <a:gd name="connsiteY6" fmla="*/ 6715 h 1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101">
                <a:moveTo>
                  <a:pt x="0" y="6715"/>
                </a:moveTo>
                <a:cubicBezTo>
                  <a:pt x="0" y="6715"/>
                  <a:pt x="2080" y="8440"/>
                  <a:pt x="2982" y="10101"/>
                </a:cubicBezTo>
                <a:cubicBezTo>
                  <a:pt x="2982" y="10101"/>
                  <a:pt x="6273" y="4117"/>
                  <a:pt x="10000" y="2542"/>
                </a:cubicBezTo>
                <a:cubicBezTo>
                  <a:pt x="10000" y="2542"/>
                  <a:pt x="9176" y="842"/>
                  <a:pt x="8572" y="101"/>
                </a:cubicBezTo>
                <a:cubicBezTo>
                  <a:pt x="7763" y="-892"/>
                  <a:pt x="3905" y="5732"/>
                  <a:pt x="3161" y="6047"/>
                </a:cubicBezTo>
                <a:cubicBezTo>
                  <a:pt x="3161" y="6047"/>
                  <a:pt x="2360" y="4589"/>
                  <a:pt x="1552" y="3881"/>
                </a:cubicBezTo>
                <a:cubicBezTo>
                  <a:pt x="1552" y="3881"/>
                  <a:pt x="778" y="4762"/>
                  <a:pt x="0" y="6715"/>
                </a:cubicBezTo>
                <a:close/>
              </a:path>
            </a:pathLst>
          </a:custGeom>
          <a:solidFill>
            <a:schemeClr val="accent3">
              <a:lumMod val="75000"/>
            </a:schemeClr>
          </a:solidFill>
          <a:ln w="12700">
            <a:solidFill>
              <a:schemeClr val="accent3">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6" name="CasellaDiTesto 55"/>
          <p:cNvSpPr txBox="1"/>
          <p:nvPr/>
        </p:nvSpPr>
        <p:spPr>
          <a:xfrm>
            <a:off x="833524" y="5956366"/>
            <a:ext cx="7917084" cy="307777"/>
          </a:xfrm>
          <a:prstGeom prst="rect">
            <a:avLst/>
          </a:prstGeom>
          <a:solidFill>
            <a:schemeClr val="bg1"/>
          </a:solidFill>
        </p:spPr>
        <p:txBody>
          <a:bodyPr wrap="square" rtlCol="0">
            <a:spAutoFit/>
          </a:bodyPr>
          <a:lstStyle/>
          <a:p>
            <a:pPr algn="ctr"/>
            <a:r>
              <a:rPr lang="it-IT" sz="1400" i="1" dirty="0" smtClean="0"/>
              <a:t>Fonte: UPS Industrial </a:t>
            </a:r>
            <a:r>
              <a:rPr lang="it-IT" sz="1400" i="1" dirty="0" err="1" smtClean="0"/>
              <a:t>Buying</a:t>
            </a:r>
            <a:r>
              <a:rPr lang="it-IT" sz="1400" i="1" dirty="0" smtClean="0"/>
              <a:t> </a:t>
            </a:r>
            <a:r>
              <a:rPr lang="it-IT" sz="1400" i="1" dirty="0" err="1" smtClean="0"/>
              <a:t>Dinamics</a:t>
            </a:r>
            <a:r>
              <a:rPr lang="it-IT" sz="1400" i="1" dirty="0" smtClean="0"/>
              <a:t> </a:t>
            </a:r>
            <a:r>
              <a:rPr lang="it-IT" sz="1400" i="1" dirty="0" err="1" smtClean="0"/>
              <a:t>Survey</a:t>
            </a:r>
            <a:endParaRPr lang="it-IT" sz="1400" i="1" dirty="0"/>
          </a:p>
        </p:txBody>
      </p:sp>
    </p:spTree>
    <p:extLst>
      <p:ext uri="{BB962C8B-B14F-4D97-AF65-F5344CB8AC3E}">
        <p14:creationId xmlns="" xmlns:p14="http://schemas.microsoft.com/office/powerpoint/2010/main" val="363568531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81798" y="1520042"/>
            <a:ext cx="6203418" cy="4833257"/>
            <a:chOff x="2217631" y="2060354"/>
            <a:chExt cx="4467913" cy="4199762"/>
          </a:xfrm>
        </p:grpSpPr>
        <p:sp>
          <p:nvSpPr>
            <p:cNvPr id="6" name="Freeform 2"/>
            <p:cNvSpPr>
              <a:spLocks/>
            </p:cNvSpPr>
            <p:nvPr/>
          </p:nvSpPr>
          <p:spPr bwMode="blackWhite">
            <a:xfrm>
              <a:off x="3137532" y="3969403"/>
              <a:ext cx="2509315" cy="1455870"/>
            </a:xfrm>
            <a:custGeom>
              <a:avLst/>
              <a:gdLst>
                <a:gd name="T0" fmla="*/ 0 w 4720"/>
                <a:gd name="T1" fmla="*/ 1572577792 h 1695"/>
                <a:gd name="T2" fmla="*/ 0 w 4720"/>
                <a:gd name="T3" fmla="*/ 1411287762 h 1695"/>
                <a:gd name="T4" fmla="*/ 2147483646 w 4720"/>
                <a:gd name="T5" fmla="*/ 1411287762 h 1695"/>
                <a:gd name="T6" fmla="*/ 2147483646 w 4720"/>
                <a:gd name="T7" fmla="*/ 1572577792 h 1695"/>
                <a:gd name="T8" fmla="*/ 2147483646 w 4720"/>
                <a:gd name="T9" fmla="*/ 1572577792 h 1695"/>
                <a:gd name="T10" fmla="*/ 2147483646 w 4720"/>
                <a:gd name="T11" fmla="*/ 1754029076 h 1695"/>
                <a:gd name="T12" fmla="*/ 2147483646 w 4720"/>
                <a:gd name="T13" fmla="*/ 1754029076 h 1695"/>
                <a:gd name="T14" fmla="*/ 2147483646 w 4720"/>
                <a:gd name="T15" fmla="*/ 1895157852 h 1695"/>
                <a:gd name="T16" fmla="*/ 1935480000 w 4720"/>
                <a:gd name="T17" fmla="*/ 1895157852 h 1695"/>
                <a:gd name="T18" fmla="*/ 1915318750 w 4720"/>
                <a:gd name="T19" fmla="*/ 2016125375 h 1695"/>
                <a:gd name="T20" fmla="*/ 2147483646 w 4720"/>
                <a:gd name="T21" fmla="*/ 2147483646 h 1695"/>
                <a:gd name="T22" fmla="*/ 2147483646 w 4720"/>
                <a:gd name="T23" fmla="*/ 2147483646 h 1695"/>
                <a:gd name="T24" fmla="*/ 2147483646 w 4720"/>
                <a:gd name="T25" fmla="*/ 1471771523 h 1695"/>
                <a:gd name="T26" fmla="*/ 2147483646 w 4720"/>
                <a:gd name="T27" fmla="*/ 665321374 h 1695"/>
                <a:gd name="T28" fmla="*/ 2147483646 w 4720"/>
                <a:gd name="T29" fmla="*/ 463708836 h 1695"/>
                <a:gd name="T30" fmla="*/ 2147483646 w 4720"/>
                <a:gd name="T31" fmla="*/ 463708836 h 1695"/>
                <a:gd name="T32" fmla="*/ 2147483646 w 4720"/>
                <a:gd name="T33" fmla="*/ 302418806 h 1695"/>
                <a:gd name="T34" fmla="*/ 2147483646 w 4720"/>
                <a:gd name="T35" fmla="*/ 302418806 h 1695"/>
                <a:gd name="T36" fmla="*/ 2147483646 w 4720"/>
                <a:gd name="T37" fmla="*/ 161290030 h 1695"/>
                <a:gd name="T38" fmla="*/ 2147483646 w 4720"/>
                <a:gd name="T39" fmla="*/ 161290030 h 1695"/>
                <a:gd name="T40" fmla="*/ 2147483646 w 4720"/>
                <a:gd name="T41" fmla="*/ 0 h 1695"/>
                <a:gd name="T42" fmla="*/ 2147483646 w 4720"/>
                <a:gd name="T43" fmla="*/ 0 h 1695"/>
                <a:gd name="T44" fmla="*/ 2147483646 w 4720"/>
                <a:gd name="T45" fmla="*/ 201612537 h 1695"/>
                <a:gd name="T46" fmla="*/ 2147483646 w 4720"/>
                <a:gd name="T47" fmla="*/ 201612537 h 1695"/>
                <a:gd name="T48" fmla="*/ 2147483646 w 4720"/>
                <a:gd name="T49" fmla="*/ 342741314 h 1695"/>
                <a:gd name="T50" fmla="*/ 2147483646 w 4720"/>
                <a:gd name="T51" fmla="*/ 322580060 h 1695"/>
                <a:gd name="T52" fmla="*/ 2147483646 w 4720"/>
                <a:gd name="T53" fmla="*/ 463708836 h 1695"/>
                <a:gd name="T54" fmla="*/ 2147483646 w 4720"/>
                <a:gd name="T55" fmla="*/ 463708836 h 1695"/>
                <a:gd name="T56" fmla="*/ 2147483646 w 4720"/>
                <a:gd name="T57" fmla="*/ 624998866 h 1695"/>
                <a:gd name="T58" fmla="*/ 2147483646 w 4720"/>
                <a:gd name="T59" fmla="*/ 1633061553 h 1695"/>
                <a:gd name="T60" fmla="*/ 2147483646 w 4720"/>
                <a:gd name="T61" fmla="*/ 2147483646 h 1695"/>
                <a:gd name="T62" fmla="*/ 2147483646 w 4720"/>
                <a:gd name="T63" fmla="*/ 2147483646 h 1695"/>
                <a:gd name="T64" fmla="*/ 2147483646 w 4720"/>
                <a:gd name="T65" fmla="*/ 2147483646 h 1695"/>
                <a:gd name="T66" fmla="*/ 2147483646 w 4720"/>
                <a:gd name="T67" fmla="*/ 2147483646 h 1695"/>
                <a:gd name="T68" fmla="*/ 2147483646 w 4720"/>
                <a:gd name="T69" fmla="*/ 2147483646 h 1695"/>
                <a:gd name="T70" fmla="*/ 2147483646 w 4720"/>
                <a:gd name="T71" fmla="*/ 2147483646 h 1695"/>
                <a:gd name="T72" fmla="*/ 2147483646 w 4720"/>
                <a:gd name="T73" fmla="*/ 2147483646 h 1695"/>
                <a:gd name="T74" fmla="*/ 2147483646 w 4720"/>
                <a:gd name="T75" fmla="*/ 2147483646 h 1695"/>
                <a:gd name="T76" fmla="*/ 2147483646 w 4720"/>
                <a:gd name="T77" fmla="*/ 2147483646 h 1695"/>
                <a:gd name="T78" fmla="*/ 2147483646 w 4720"/>
                <a:gd name="T79" fmla="*/ 2147483646 h 1695"/>
                <a:gd name="T80" fmla="*/ 2147483646 w 4720"/>
                <a:gd name="T81" fmla="*/ 2147483646 h 1695"/>
                <a:gd name="T82" fmla="*/ 2147483646 w 4720"/>
                <a:gd name="T83" fmla="*/ 2147483646 h 1695"/>
                <a:gd name="T84" fmla="*/ 2147483646 w 4720"/>
                <a:gd name="T85" fmla="*/ 2147483646 h 1695"/>
                <a:gd name="T86" fmla="*/ 2147483646 w 4720"/>
                <a:gd name="T87" fmla="*/ 2147483646 h 1695"/>
                <a:gd name="T88" fmla="*/ 2147483646 w 4720"/>
                <a:gd name="T89" fmla="*/ 2147483646 h 1695"/>
                <a:gd name="T90" fmla="*/ 2147483646 w 4720"/>
                <a:gd name="T91" fmla="*/ 2147483646 h 1695"/>
                <a:gd name="T92" fmla="*/ 2096770000 w 4720"/>
                <a:gd name="T93" fmla="*/ 2147483646 h 1695"/>
                <a:gd name="T94" fmla="*/ 1673383750 w 4720"/>
                <a:gd name="T95" fmla="*/ 2076609136 h 1695"/>
                <a:gd name="T96" fmla="*/ 1673383750 w 4720"/>
                <a:gd name="T97" fmla="*/ 1895157852 h 1695"/>
                <a:gd name="T98" fmla="*/ 1270158750 w 4720"/>
                <a:gd name="T99" fmla="*/ 1895157852 h 1695"/>
                <a:gd name="T100" fmla="*/ 1088707500 w 4720"/>
                <a:gd name="T101" fmla="*/ 1895157852 h 1695"/>
                <a:gd name="T102" fmla="*/ 846772500 w 4720"/>
                <a:gd name="T103" fmla="*/ 1733867822 h 1695"/>
                <a:gd name="T104" fmla="*/ 403225000 w 4720"/>
                <a:gd name="T105" fmla="*/ 1733867822 h 1695"/>
                <a:gd name="T106" fmla="*/ 196572188 w 4720"/>
                <a:gd name="T107" fmla="*/ 1648182494 h 1695"/>
                <a:gd name="T108" fmla="*/ 0 w 4720"/>
                <a:gd name="T109" fmla="*/ 1572577792 h 16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20" h="1695">
                  <a:moveTo>
                    <a:pt x="0" y="624"/>
                  </a:moveTo>
                  <a:lnTo>
                    <a:pt x="0" y="560"/>
                  </a:lnTo>
                  <a:lnTo>
                    <a:pt x="1440" y="560"/>
                  </a:lnTo>
                  <a:lnTo>
                    <a:pt x="1440" y="624"/>
                  </a:lnTo>
                  <a:lnTo>
                    <a:pt x="1380" y="624"/>
                  </a:lnTo>
                  <a:lnTo>
                    <a:pt x="1312" y="696"/>
                  </a:lnTo>
                  <a:lnTo>
                    <a:pt x="1128" y="696"/>
                  </a:lnTo>
                  <a:lnTo>
                    <a:pt x="1016" y="752"/>
                  </a:lnTo>
                  <a:lnTo>
                    <a:pt x="768" y="752"/>
                  </a:lnTo>
                  <a:lnTo>
                    <a:pt x="760" y="800"/>
                  </a:lnTo>
                  <a:lnTo>
                    <a:pt x="920" y="1104"/>
                  </a:lnTo>
                  <a:lnTo>
                    <a:pt x="2416" y="1104"/>
                  </a:lnTo>
                  <a:lnTo>
                    <a:pt x="3952" y="584"/>
                  </a:lnTo>
                  <a:lnTo>
                    <a:pt x="3952" y="264"/>
                  </a:lnTo>
                  <a:lnTo>
                    <a:pt x="3912" y="184"/>
                  </a:lnTo>
                  <a:lnTo>
                    <a:pt x="3704" y="184"/>
                  </a:lnTo>
                  <a:lnTo>
                    <a:pt x="3616" y="120"/>
                  </a:lnTo>
                  <a:lnTo>
                    <a:pt x="3416" y="120"/>
                  </a:lnTo>
                  <a:lnTo>
                    <a:pt x="3336" y="64"/>
                  </a:lnTo>
                  <a:lnTo>
                    <a:pt x="3288" y="64"/>
                  </a:lnTo>
                  <a:lnTo>
                    <a:pt x="3288" y="0"/>
                  </a:lnTo>
                  <a:lnTo>
                    <a:pt x="4720" y="0"/>
                  </a:lnTo>
                  <a:lnTo>
                    <a:pt x="4720" y="80"/>
                  </a:lnTo>
                  <a:lnTo>
                    <a:pt x="4664" y="80"/>
                  </a:lnTo>
                  <a:lnTo>
                    <a:pt x="4576" y="136"/>
                  </a:lnTo>
                  <a:lnTo>
                    <a:pt x="4416" y="128"/>
                  </a:lnTo>
                  <a:lnTo>
                    <a:pt x="4280" y="184"/>
                  </a:lnTo>
                  <a:lnTo>
                    <a:pt x="4048" y="184"/>
                  </a:lnTo>
                  <a:lnTo>
                    <a:pt x="4048" y="248"/>
                  </a:lnTo>
                  <a:lnTo>
                    <a:pt x="4048" y="648"/>
                  </a:lnTo>
                  <a:lnTo>
                    <a:pt x="2552" y="1168"/>
                  </a:lnTo>
                  <a:lnTo>
                    <a:pt x="2552" y="1296"/>
                  </a:lnTo>
                  <a:lnTo>
                    <a:pt x="2800" y="1296"/>
                  </a:lnTo>
                  <a:lnTo>
                    <a:pt x="2880" y="1424"/>
                  </a:lnTo>
                  <a:lnTo>
                    <a:pt x="3088" y="1439"/>
                  </a:lnTo>
                  <a:lnTo>
                    <a:pt x="3136" y="1551"/>
                  </a:lnTo>
                  <a:lnTo>
                    <a:pt x="3216" y="1551"/>
                  </a:lnTo>
                  <a:lnTo>
                    <a:pt x="3216" y="1695"/>
                  </a:lnTo>
                  <a:lnTo>
                    <a:pt x="1760" y="1695"/>
                  </a:lnTo>
                  <a:lnTo>
                    <a:pt x="1760" y="1551"/>
                  </a:lnTo>
                  <a:lnTo>
                    <a:pt x="1832" y="1551"/>
                  </a:lnTo>
                  <a:lnTo>
                    <a:pt x="1912" y="1431"/>
                  </a:lnTo>
                  <a:lnTo>
                    <a:pt x="2112" y="1431"/>
                  </a:lnTo>
                  <a:lnTo>
                    <a:pt x="2216" y="1288"/>
                  </a:lnTo>
                  <a:lnTo>
                    <a:pt x="2416" y="1288"/>
                  </a:lnTo>
                  <a:lnTo>
                    <a:pt x="2416" y="1184"/>
                  </a:lnTo>
                  <a:lnTo>
                    <a:pt x="832" y="1184"/>
                  </a:lnTo>
                  <a:lnTo>
                    <a:pt x="664" y="824"/>
                  </a:lnTo>
                  <a:lnTo>
                    <a:pt x="664" y="752"/>
                  </a:lnTo>
                  <a:lnTo>
                    <a:pt x="504" y="752"/>
                  </a:lnTo>
                  <a:lnTo>
                    <a:pt x="432" y="752"/>
                  </a:lnTo>
                  <a:lnTo>
                    <a:pt x="336" y="688"/>
                  </a:lnTo>
                  <a:lnTo>
                    <a:pt x="160" y="688"/>
                  </a:lnTo>
                  <a:lnTo>
                    <a:pt x="78" y="654"/>
                  </a:lnTo>
                  <a:lnTo>
                    <a:pt x="0" y="624"/>
                  </a:lnTo>
                  <a:close/>
                </a:path>
              </a:pathLst>
            </a:custGeom>
            <a:solidFill>
              <a:schemeClr val="bg1">
                <a:lumMod val="50000"/>
              </a:schemeClr>
            </a:solidFill>
            <a:ln w="9525">
              <a:round/>
              <a:headEnd/>
              <a:tailEnd/>
            </a:ln>
            <a:effectLst/>
            <a:scene3d>
              <a:camera prst="legacyObliqueTopRight"/>
              <a:lightRig rig="legacyFlat2" dir="t"/>
            </a:scene3d>
            <a:sp3d extrusionH="176200" prstMaterial="legacyMatte">
              <a:bevelT w="13500" h="13500" prst="angle"/>
              <a:bevelB w="13500" h="13500" prst="angle"/>
              <a:extrusionClr>
                <a:srgbClr val="B2B2B2"/>
              </a:extrusionClr>
              <a:contourClr>
                <a:srgbClr val="B2B2B2"/>
              </a:contourClr>
            </a:sp3d>
            <a:extLst/>
          </p:spPr>
          <p:txBody>
            <a:bodyPr wrap="none" lIns="0" tIns="0" rIns="0" bIns="0" anchor="ctr">
              <a:flatTx/>
            </a:bodyPr>
            <a:lstStyle/>
            <a:p>
              <a:pPr defTabSz="609593"/>
              <a:endParaRPr lang="en-US" sz="1149" dirty="0">
                <a:solidFill>
                  <a:srgbClr val="000000"/>
                </a:solidFill>
              </a:endParaRPr>
            </a:p>
          </p:txBody>
        </p:sp>
        <p:sp>
          <p:nvSpPr>
            <p:cNvPr id="7" name="Rectangle 5"/>
            <p:cNvSpPr>
              <a:spLocks noChangeArrowheads="1"/>
            </p:cNvSpPr>
            <p:nvPr/>
          </p:nvSpPr>
          <p:spPr bwMode="auto">
            <a:xfrm>
              <a:off x="2217631" y="2434431"/>
              <a:ext cx="1961258" cy="374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defTabSz="787400">
                <a:defRPr sz="1600">
                  <a:solidFill>
                    <a:schemeClr val="tx1"/>
                  </a:solidFill>
                  <a:latin typeface="Arial" panose="020B0604020202020204" pitchFamily="34" charset="0"/>
                  <a:ea typeface="-윤고딕130" pitchFamily="18" charset="-127"/>
                </a:defRPr>
              </a:lvl1pPr>
              <a:lvl2pPr marL="133350" indent="-131763" defTabSz="787400">
                <a:defRPr sz="1600">
                  <a:solidFill>
                    <a:schemeClr val="tx1"/>
                  </a:solidFill>
                  <a:latin typeface="Arial" panose="020B0604020202020204" pitchFamily="34" charset="0"/>
                  <a:ea typeface="-윤고딕130" pitchFamily="18" charset="-127"/>
                </a:defRPr>
              </a:lvl2pPr>
              <a:lvl3pPr marL="301625" indent="-150813" defTabSz="787400">
                <a:defRPr sz="1600">
                  <a:solidFill>
                    <a:schemeClr val="tx1"/>
                  </a:solidFill>
                  <a:latin typeface="Arial" panose="020B0604020202020204" pitchFamily="34" charset="0"/>
                  <a:ea typeface="-윤고딕130" pitchFamily="18" charset="-127"/>
                </a:defRPr>
              </a:lvl3pPr>
              <a:lvl4pPr marL="439738" indent="-136525" defTabSz="787400">
                <a:defRPr sz="1600">
                  <a:solidFill>
                    <a:schemeClr val="tx1"/>
                  </a:solidFill>
                  <a:latin typeface="Arial" panose="020B0604020202020204" pitchFamily="34" charset="0"/>
                  <a:ea typeface="-윤고딕130" pitchFamily="18" charset="-127"/>
                </a:defRPr>
              </a:lvl4pPr>
              <a:lvl5pPr marL="603250" indent="-142875" defTabSz="787400">
                <a:defRPr sz="1600">
                  <a:solidFill>
                    <a:schemeClr val="tx1"/>
                  </a:solidFill>
                  <a:latin typeface="Arial" panose="020B0604020202020204" pitchFamily="34" charset="0"/>
                  <a:ea typeface="-윤고딕130" pitchFamily="18" charset="-127"/>
                </a:defRPr>
              </a:lvl5pPr>
              <a:lvl6pPr marL="1060450" indent="-142875" defTabSz="78740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6pPr>
              <a:lvl7pPr marL="1517650" indent="-142875" defTabSz="78740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7pPr>
              <a:lvl8pPr marL="1974850" indent="-142875" defTabSz="78740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8pPr>
              <a:lvl9pPr marL="2432050" indent="-142875" defTabSz="78740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9pPr>
            </a:lstStyle>
            <a:p>
              <a:pPr algn="ctr" eaLnBrk="0" fontAlgn="base" hangingPunct="0">
                <a:spcBef>
                  <a:spcPct val="0"/>
                </a:spcBef>
                <a:spcAft>
                  <a:spcPct val="0"/>
                </a:spcAft>
              </a:pPr>
              <a:r>
                <a:rPr lang="it-IT" altLang="zh-CN" sz="1400" dirty="0" smtClean="0">
                  <a:solidFill>
                    <a:srgbClr val="000000"/>
                  </a:solidFill>
                  <a:latin typeface="+mn-lt"/>
                  <a:ea typeface="SimSun" panose="02010600030101010101" pitchFamily="2" charset="-122"/>
                </a:rPr>
                <a:t>% dei clienti che si aspettano servizi post vendita in loco</a:t>
              </a:r>
              <a:endParaRPr lang="it-IT" altLang="zh-CN" sz="1400" dirty="0">
                <a:solidFill>
                  <a:srgbClr val="000000"/>
                </a:solidFill>
                <a:latin typeface="+mn-lt"/>
                <a:ea typeface="SimSun" panose="02010600030101010101" pitchFamily="2" charset="-122"/>
              </a:endParaRPr>
            </a:p>
          </p:txBody>
        </p:sp>
        <p:pic>
          <p:nvPicPr>
            <p:cNvPr id="8" name="Picture 7" descr="ups_icn_rgb_sky_machinery.eps"/>
            <p:cNvPicPr/>
            <p:nvPr/>
          </p:nvPicPr>
          <p:blipFill>
            <a:blip r:embed="rId3" r:link="rId4">
              <a:extLst>
                <a:ext uri="{28A0092B-C50C-407E-A947-70E740481C1C}">
                  <a14:useLocalDpi xmlns="" xmlns:a14="http://schemas.microsoft.com/office/drawing/2010/main" val="0"/>
                </a:ext>
              </a:extLst>
            </a:blip>
            <a:srcRect/>
            <a:stretch>
              <a:fillRect/>
            </a:stretch>
          </p:blipFill>
          <p:spPr bwMode="auto">
            <a:xfrm>
              <a:off x="3392778" y="3898809"/>
              <a:ext cx="600075" cy="600075"/>
            </a:xfrm>
            <a:prstGeom prst="rect">
              <a:avLst/>
            </a:prstGeom>
            <a:noFill/>
            <a:ln>
              <a:noFill/>
            </a:ln>
          </p:spPr>
        </p:pic>
        <p:pic>
          <p:nvPicPr>
            <p:cNvPr id="9" name="Picture 8" descr="ups_icn_rgb_sky_machinery.eps"/>
            <p:cNvPicPr/>
            <p:nvPr/>
          </p:nvPicPr>
          <p:blipFill>
            <a:blip r:embed="rId3" r:link="rId4">
              <a:extLst>
                <a:ext uri="{28A0092B-C50C-407E-A947-70E740481C1C}">
                  <a14:useLocalDpi xmlns="" xmlns:a14="http://schemas.microsoft.com/office/drawing/2010/main" val="0"/>
                </a:ext>
              </a:extLst>
            </a:blip>
            <a:srcRect/>
            <a:stretch>
              <a:fillRect/>
            </a:stretch>
          </p:blipFill>
          <p:spPr bwMode="auto">
            <a:xfrm>
              <a:off x="2891013" y="3532051"/>
              <a:ext cx="600075" cy="600075"/>
            </a:xfrm>
            <a:prstGeom prst="rect">
              <a:avLst/>
            </a:prstGeom>
            <a:noFill/>
            <a:ln>
              <a:noFill/>
            </a:ln>
          </p:spPr>
        </p:pic>
        <p:pic>
          <p:nvPicPr>
            <p:cNvPr id="10" name="Picture 9" descr="ups_icn_rgb_sky_machinery.eps"/>
            <p:cNvPicPr/>
            <p:nvPr/>
          </p:nvPicPr>
          <p:blipFill>
            <a:blip r:embed="rId3" r:link="rId4">
              <a:extLst>
                <a:ext uri="{28A0092B-C50C-407E-A947-70E740481C1C}">
                  <a14:useLocalDpi xmlns="" xmlns:a14="http://schemas.microsoft.com/office/drawing/2010/main" val="0"/>
                </a:ext>
              </a:extLst>
            </a:blip>
            <a:srcRect/>
            <a:stretch>
              <a:fillRect/>
            </a:stretch>
          </p:blipFill>
          <p:spPr bwMode="auto">
            <a:xfrm>
              <a:off x="2963143" y="3784509"/>
              <a:ext cx="600075" cy="600075"/>
            </a:xfrm>
            <a:prstGeom prst="rect">
              <a:avLst/>
            </a:prstGeom>
            <a:noFill/>
            <a:ln>
              <a:noFill/>
            </a:ln>
          </p:spPr>
        </p:pic>
        <p:pic>
          <p:nvPicPr>
            <p:cNvPr id="11" name="Picture 10" descr="ups_icn_rgb_sky_machinery.eps"/>
            <p:cNvPicPr/>
            <p:nvPr/>
          </p:nvPicPr>
          <p:blipFill>
            <a:blip r:embed="rId3" r:link="rId4">
              <a:extLst>
                <a:ext uri="{28A0092B-C50C-407E-A947-70E740481C1C}">
                  <a14:useLocalDpi xmlns="" xmlns:a14="http://schemas.microsoft.com/office/drawing/2010/main" val="0"/>
                </a:ext>
              </a:extLst>
            </a:blip>
            <a:srcRect/>
            <a:stretch>
              <a:fillRect/>
            </a:stretch>
          </p:blipFill>
          <p:spPr bwMode="auto">
            <a:xfrm>
              <a:off x="2993419" y="3786564"/>
              <a:ext cx="600075" cy="600075"/>
            </a:xfrm>
            <a:prstGeom prst="rect">
              <a:avLst/>
            </a:prstGeom>
            <a:noFill/>
            <a:ln>
              <a:noFill/>
            </a:ln>
          </p:spPr>
        </p:pic>
        <p:sp>
          <p:nvSpPr>
            <p:cNvPr id="12" name="Rectangle 5"/>
            <p:cNvSpPr>
              <a:spLocks noChangeArrowheads="1"/>
            </p:cNvSpPr>
            <p:nvPr/>
          </p:nvSpPr>
          <p:spPr bwMode="auto">
            <a:xfrm>
              <a:off x="4628523" y="2431143"/>
              <a:ext cx="2057021" cy="5616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defTabSz="787400">
                <a:defRPr sz="1600">
                  <a:solidFill>
                    <a:schemeClr val="tx1"/>
                  </a:solidFill>
                  <a:latin typeface="Arial" panose="020B0604020202020204" pitchFamily="34" charset="0"/>
                  <a:ea typeface="-윤고딕130" pitchFamily="18" charset="-127"/>
                </a:defRPr>
              </a:lvl1pPr>
              <a:lvl2pPr marL="133350" indent="-131763" defTabSz="787400">
                <a:defRPr sz="1600">
                  <a:solidFill>
                    <a:schemeClr val="tx1"/>
                  </a:solidFill>
                  <a:latin typeface="Arial" panose="020B0604020202020204" pitchFamily="34" charset="0"/>
                  <a:ea typeface="-윤고딕130" pitchFamily="18" charset="-127"/>
                </a:defRPr>
              </a:lvl2pPr>
              <a:lvl3pPr marL="301625" indent="-150813" defTabSz="787400">
                <a:defRPr sz="1600">
                  <a:solidFill>
                    <a:schemeClr val="tx1"/>
                  </a:solidFill>
                  <a:latin typeface="Arial" panose="020B0604020202020204" pitchFamily="34" charset="0"/>
                  <a:ea typeface="-윤고딕130" pitchFamily="18" charset="-127"/>
                </a:defRPr>
              </a:lvl3pPr>
              <a:lvl4pPr marL="439738" indent="-136525" defTabSz="787400">
                <a:defRPr sz="1600">
                  <a:solidFill>
                    <a:schemeClr val="tx1"/>
                  </a:solidFill>
                  <a:latin typeface="Arial" panose="020B0604020202020204" pitchFamily="34" charset="0"/>
                  <a:ea typeface="-윤고딕130" pitchFamily="18" charset="-127"/>
                </a:defRPr>
              </a:lvl4pPr>
              <a:lvl5pPr marL="603250" indent="-142875" defTabSz="787400">
                <a:defRPr sz="1600">
                  <a:solidFill>
                    <a:schemeClr val="tx1"/>
                  </a:solidFill>
                  <a:latin typeface="Arial" panose="020B0604020202020204" pitchFamily="34" charset="0"/>
                  <a:ea typeface="-윤고딕130" pitchFamily="18" charset="-127"/>
                </a:defRPr>
              </a:lvl5pPr>
              <a:lvl6pPr marL="1060450" indent="-142875" defTabSz="78740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6pPr>
              <a:lvl7pPr marL="1517650" indent="-142875" defTabSz="78740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7pPr>
              <a:lvl8pPr marL="1974850" indent="-142875" defTabSz="78740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8pPr>
              <a:lvl9pPr marL="2432050" indent="-142875" defTabSz="787400" eaLnBrk="0" fontAlgn="base" hangingPunct="0">
                <a:spcBef>
                  <a:spcPct val="0"/>
                </a:spcBef>
                <a:spcAft>
                  <a:spcPct val="0"/>
                </a:spcAft>
                <a:defRPr sz="1600">
                  <a:solidFill>
                    <a:schemeClr val="tx1"/>
                  </a:solidFill>
                  <a:latin typeface="Arial" panose="020B0604020202020204" pitchFamily="34" charset="0"/>
                  <a:ea typeface="-윤고딕130" pitchFamily="18" charset="-127"/>
                </a:defRPr>
              </a:lvl9pPr>
            </a:lstStyle>
            <a:p>
              <a:pPr algn="ctr"/>
              <a:r>
                <a:rPr lang="it-IT" sz="1400" dirty="0" smtClean="0">
                  <a:latin typeface="+mn-lt"/>
                </a:rPr>
                <a:t>% di aziende che hanno il servizio post vendita come differenziatore principale</a:t>
              </a:r>
              <a:endParaRPr lang="it-IT" altLang="zh-CN" sz="1400" dirty="0">
                <a:solidFill>
                  <a:srgbClr val="000000"/>
                </a:solidFill>
                <a:latin typeface="+mn-lt"/>
                <a:ea typeface="SimSun" panose="02010600030101010101" pitchFamily="2" charset="-122"/>
              </a:endParaRPr>
            </a:p>
          </p:txBody>
        </p:sp>
        <p:pic>
          <p:nvPicPr>
            <p:cNvPr id="13" name="Picture 12" descr="ups_icn_rgb_sky_machinery.eps"/>
            <p:cNvPicPr/>
            <p:nvPr/>
          </p:nvPicPr>
          <p:blipFill>
            <a:blip r:embed="rId3" r:link="rId4">
              <a:extLst>
                <a:ext uri="{28A0092B-C50C-407E-A947-70E740481C1C}">
                  <a14:useLocalDpi xmlns="" xmlns:a14="http://schemas.microsoft.com/office/drawing/2010/main" val="0"/>
                </a:ext>
              </a:extLst>
            </a:blip>
            <a:srcRect/>
            <a:stretch>
              <a:fillRect/>
            </a:stretch>
          </p:blipFill>
          <p:spPr bwMode="auto">
            <a:xfrm>
              <a:off x="3371706" y="3822919"/>
              <a:ext cx="600075" cy="600075"/>
            </a:xfrm>
            <a:prstGeom prst="rect">
              <a:avLst/>
            </a:prstGeom>
            <a:noFill/>
            <a:ln>
              <a:noFill/>
            </a:ln>
          </p:spPr>
        </p:pic>
        <p:pic>
          <p:nvPicPr>
            <p:cNvPr id="14" name="Picture 13" descr="ups_icn_rgb_sky_machinery.eps"/>
            <p:cNvPicPr/>
            <p:nvPr/>
          </p:nvPicPr>
          <p:blipFill>
            <a:blip r:embed="rId3" r:link="rId4">
              <a:extLst>
                <a:ext uri="{28A0092B-C50C-407E-A947-70E740481C1C}">
                  <a14:useLocalDpi xmlns="" xmlns:a14="http://schemas.microsoft.com/office/drawing/2010/main" val="0"/>
                </a:ext>
              </a:extLst>
            </a:blip>
            <a:srcRect/>
            <a:stretch>
              <a:fillRect/>
            </a:stretch>
          </p:blipFill>
          <p:spPr bwMode="auto">
            <a:xfrm>
              <a:off x="3351564" y="3533478"/>
              <a:ext cx="600075" cy="600075"/>
            </a:xfrm>
            <a:prstGeom prst="rect">
              <a:avLst/>
            </a:prstGeom>
            <a:noFill/>
            <a:ln>
              <a:noFill/>
            </a:ln>
          </p:spPr>
        </p:pic>
        <p:pic>
          <p:nvPicPr>
            <p:cNvPr id="15" name="Picture 14" descr="ups_icn_rgb_sky_machinery.eps"/>
            <p:cNvPicPr/>
            <p:nvPr/>
          </p:nvPicPr>
          <p:blipFill>
            <a:blip r:embed="rId3" r:link="rId4">
              <a:extLst>
                <a:ext uri="{28A0092B-C50C-407E-A947-70E740481C1C}">
                  <a14:useLocalDpi xmlns="" xmlns:a14="http://schemas.microsoft.com/office/drawing/2010/main" val="0"/>
                </a:ext>
              </a:extLst>
            </a:blip>
            <a:srcRect/>
            <a:stretch>
              <a:fillRect/>
            </a:stretch>
          </p:blipFill>
          <p:spPr bwMode="auto">
            <a:xfrm>
              <a:off x="3452859" y="3451693"/>
              <a:ext cx="600075" cy="600075"/>
            </a:xfrm>
            <a:prstGeom prst="rect">
              <a:avLst/>
            </a:prstGeom>
            <a:noFill/>
            <a:ln>
              <a:noFill/>
            </a:ln>
          </p:spPr>
        </p:pic>
        <p:pic>
          <p:nvPicPr>
            <p:cNvPr id="16" name="Picture 15" descr="ups_icn_rgb_sky_machinery.eps"/>
            <p:cNvPicPr/>
            <p:nvPr/>
          </p:nvPicPr>
          <p:blipFill>
            <a:blip r:embed="rId3" r:link="rId4">
              <a:extLst>
                <a:ext uri="{28A0092B-C50C-407E-A947-70E740481C1C}">
                  <a14:useLocalDpi xmlns="" xmlns:a14="http://schemas.microsoft.com/office/drawing/2010/main" val="0"/>
                </a:ext>
              </a:extLst>
            </a:blip>
            <a:srcRect/>
            <a:stretch>
              <a:fillRect/>
            </a:stretch>
          </p:blipFill>
          <p:spPr bwMode="auto">
            <a:xfrm>
              <a:off x="2715990" y="3540403"/>
              <a:ext cx="600075" cy="600075"/>
            </a:xfrm>
            <a:prstGeom prst="rect">
              <a:avLst/>
            </a:prstGeom>
            <a:noFill/>
            <a:ln>
              <a:noFill/>
            </a:ln>
          </p:spPr>
        </p:pic>
        <p:pic>
          <p:nvPicPr>
            <p:cNvPr id="17" name="Picture 16" descr="ups_icn_rgb_sky_machinery.eps"/>
            <p:cNvPicPr/>
            <p:nvPr/>
          </p:nvPicPr>
          <p:blipFill>
            <a:blip r:embed="rId3" r:link="rId4">
              <a:extLst>
                <a:ext uri="{28A0092B-C50C-407E-A947-70E740481C1C}">
                  <a14:useLocalDpi xmlns="" xmlns:a14="http://schemas.microsoft.com/office/drawing/2010/main" val="0"/>
                </a:ext>
              </a:extLst>
            </a:blip>
            <a:srcRect/>
            <a:stretch>
              <a:fillRect/>
            </a:stretch>
          </p:blipFill>
          <p:spPr bwMode="auto">
            <a:xfrm>
              <a:off x="3115422" y="3517923"/>
              <a:ext cx="600075" cy="600075"/>
            </a:xfrm>
            <a:prstGeom prst="rect">
              <a:avLst/>
            </a:prstGeom>
            <a:noFill/>
            <a:ln>
              <a:noFill/>
            </a:ln>
          </p:spPr>
        </p:pic>
        <p:pic>
          <p:nvPicPr>
            <p:cNvPr id="18" name="Picture 17" descr="ups_icn_rgb_sky_machinery.eps"/>
            <p:cNvPicPr/>
            <p:nvPr/>
          </p:nvPicPr>
          <p:blipFill>
            <a:blip r:embed="rId3" r:link="rId4">
              <a:extLst>
                <a:ext uri="{28A0092B-C50C-407E-A947-70E740481C1C}">
                  <a14:useLocalDpi xmlns="" xmlns:a14="http://schemas.microsoft.com/office/drawing/2010/main" val="0"/>
                </a:ext>
              </a:extLst>
            </a:blip>
            <a:srcRect/>
            <a:stretch>
              <a:fillRect/>
            </a:stretch>
          </p:blipFill>
          <p:spPr bwMode="auto">
            <a:xfrm>
              <a:off x="2865789" y="3626209"/>
              <a:ext cx="600075" cy="600075"/>
            </a:xfrm>
            <a:prstGeom prst="rect">
              <a:avLst/>
            </a:prstGeom>
            <a:noFill/>
            <a:ln>
              <a:noFill/>
            </a:ln>
          </p:spPr>
        </p:pic>
        <p:pic>
          <p:nvPicPr>
            <p:cNvPr id="19" name="Picture 18" descr="ups_icn_rgb_sky_machinery.eps"/>
            <p:cNvPicPr/>
            <p:nvPr/>
          </p:nvPicPr>
          <p:blipFill>
            <a:blip r:embed="rId3" r:link="rId4">
              <a:extLst>
                <a:ext uri="{28A0092B-C50C-407E-A947-70E740481C1C}">
                  <a14:useLocalDpi xmlns="" xmlns:a14="http://schemas.microsoft.com/office/drawing/2010/main" val="0"/>
                </a:ext>
              </a:extLst>
            </a:blip>
            <a:srcRect/>
            <a:stretch>
              <a:fillRect/>
            </a:stretch>
          </p:blipFill>
          <p:spPr bwMode="auto">
            <a:xfrm>
              <a:off x="2845503" y="3875728"/>
              <a:ext cx="600075" cy="600075"/>
            </a:xfrm>
            <a:prstGeom prst="rect">
              <a:avLst/>
            </a:prstGeom>
            <a:noFill/>
            <a:ln>
              <a:noFill/>
            </a:ln>
          </p:spPr>
        </p:pic>
        <p:pic>
          <p:nvPicPr>
            <p:cNvPr id="20" name="Picture 19" descr="ups_icn_rgb_sky_machinery.eps"/>
            <p:cNvPicPr/>
            <p:nvPr/>
          </p:nvPicPr>
          <p:blipFill>
            <a:blip r:embed="rId3" r:link="rId4">
              <a:extLst>
                <a:ext uri="{28A0092B-C50C-407E-A947-70E740481C1C}">
                  <a14:useLocalDpi xmlns="" xmlns:a14="http://schemas.microsoft.com/office/drawing/2010/main" val="0"/>
                </a:ext>
              </a:extLst>
            </a:blip>
            <a:srcRect/>
            <a:stretch>
              <a:fillRect/>
            </a:stretch>
          </p:blipFill>
          <p:spPr bwMode="auto">
            <a:xfrm>
              <a:off x="3536298" y="3812968"/>
              <a:ext cx="600075" cy="600075"/>
            </a:xfrm>
            <a:prstGeom prst="rect">
              <a:avLst/>
            </a:prstGeom>
            <a:noFill/>
            <a:ln>
              <a:noFill/>
            </a:ln>
          </p:spPr>
        </p:pic>
        <p:pic>
          <p:nvPicPr>
            <p:cNvPr id="21" name="Picture 20" descr="ups_icn_rgb_sky_machinery.eps"/>
            <p:cNvPicPr/>
            <p:nvPr/>
          </p:nvPicPr>
          <p:blipFill>
            <a:blip r:embed="rId3" r:link="rId4">
              <a:extLst>
                <a:ext uri="{28A0092B-C50C-407E-A947-70E740481C1C}">
                  <a14:useLocalDpi xmlns="" xmlns:a14="http://schemas.microsoft.com/office/drawing/2010/main" val="0"/>
                </a:ext>
              </a:extLst>
            </a:blip>
            <a:srcRect/>
            <a:stretch>
              <a:fillRect/>
            </a:stretch>
          </p:blipFill>
          <p:spPr bwMode="auto">
            <a:xfrm>
              <a:off x="3101106" y="3808182"/>
              <a:ext cx="600075" cy="600075"/>
            </a:xfrm>
            <a:prstGeom prst="rect">
              <a:avLst/>
            </a:prstGeom>
            <a:noFill/>
            <a:ln>
              <a:noFill/>
            </a:ln>
          </p:spPr>
        </p:pic>
        <p:sp>
          <p:nvSpPr>
            <p:cNvPr id="22" name="Flowchart: Delay 21"/>
            <p:cNvSpPr/>
            <p:nvPr/>
          </p:nvSpPr>
          <p:spPr>
            <a:xfrm rot="16200000">
              <a:off x="2996253" y="3167531"/>
              <a:ext cx="969381" cy="1471986"/>
            </a:xfrm>
            <a:prstGeom prst="flowChartDelay">
              <a:avLst/>
            </a:prstGeom>
            <a:solidFill>
              <a:srgbClr val="FFFFFF">
                <a:alpha val="50196"/>
              </a:srgbClr>
            </a:solidFill>
            <a:ln w="57150">
              <a:solidFill>
                <a:srgbClr val="009CBD"/>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BE" sz="3300" b="1" dirty="0">
                  <a:solidFill>
                    <a:schemeClr val="tx1"/>
                  </a:solidFill>
                </a:rPr>
                <a:t>78%</a:t>
              </a:r>
              <a:endParaRPr lang="en-US" sz="3300" b="1" dirty="0">
                <a:solidFill>
                  <a:schemeClr val="tx1"/>
                </a:solidFill>
              </a:endParaRPr>
            </a:p>
          </p:txBody>
        </p:sp>
        <p:pic>
          <p:nvPicPr>
            <p:cNvPr id="23" name="Picture 22" descr="ups_icn_rgb_sky_machinery.eps"/>
            <p:cNvPicPr/>
            <p:nvPr/>
          </p:nvPicPr>
          <p:blipFill>
            <a:blip r:embed="rId3" r:link="rId4">
              <a:extLst>
                <a:ext uri="{28A0092B-C50C-407E-A947-70E740481C1C}">
                  <a14:useLocalDpi xmlns="" xmlns:a14="http://schemas.microsoft.com/office/drawing/2010/main" val="0"/>
                </a:ext>
              </a:extLst>
            </a:blip>
            <a:srcRect/>
            <a:stretch>
              <a:fillRect/>
            </a:stretch>
          </p:blipFill>
          <p:spPr bwMode="auto">
            <a:xfrm>
              <a:off x="5014664" y="3369357"/>
              <a:ext cx="600075" cy="600075"/>
            </a:xfrm>
            <a:prstGeom prst="rect">
              <a:avLst/>
            </a:prstGeom>
            <a:noFill/>
            <a:ln>
              <a:noFill/>
            </a:ln>
          </p:spPr>
        </p:pic>
        <p:sp>
          <p:nvSpPr>
            <p:cNvPr id="24" name="Flowchart: Delay 23"/>
            <p:cNvSpPr>
              <a:spLocks noChangeAspect="1"/>
            </p:cNvSpPr>
            <p:nvPr/>
          </p:nvSpPr>
          <p:spPr>
            <a:xfrm rot="16200000">
              <a:off x="5071749" y="3282285"/>
              <a:ext cx="440685" cy="801794"/>
            </a:xfrm>
            <a:prstGeom prst="flowChartDelay">
              <a:avLst/>
            </a:prstGeom>
            <a:solidFill>
              <a:srgbClr val="FFFFFF">
                <a:alpha val="50196"/>
              </a:srgb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BE" sz="1800" b="1" dirty="0">
                  <a:solidFill>
                    <a:schemeClr val="tx1"/>
                  </a:solidFill>
                </a:rPr>
                <a:t>12%</a:t>
              </a:r>
              <a:endParaRPr lang="en-US" sz="1800" b="1" dirty="0">
                <a:solidFill>
                  <a:schemeClr val="tx1"/>
                </a:solidFill>
              </a:endParaRPr>
            </a:p>
          </p:txBody>
        </p:sp>
        <p:sp>
          <p:nvSpPr>
            <p:cNvPr id="25" name="TextBox 24"/>
            <p:cNvSpPr txBox="1"/>
            <p:nvPr/>
          </p:nvSpPr>
          <p:spPr>
            <a:xfrm>
              <a:off x="2302525" y="2060354"/>
              <a:ext cx="1777064" cy="320924"/>
            </a:xfrm>
            <a:prstGeom prst="rect">
              <a:avLst/>
            </a:prstGeom>
            <a:noFill/>
          </p:spPr>
          <p:txBody>
            <a:bodyPr wrap="none" rtlCol="0">
              <a:spAutoFit/>
            </a:bodyPr>
            <a:lstStyle/>
            <a:p>
              <a:pPr algn="ctr"/>
              <a:r>
                <a:rPr lang="it-IT" sz="1800" b="1" i="1" dirty="0" smtClean="0"/>
                <a:t>Domanda di mercato</a:t>
              </a:r>
              <a:endParaRPr lang="it-IT" sz="1800" b="1" i="1" dirty="0"/>
            </a:p>
          </p:txBody>
        </p:sp>
        <p:sp>
          <p:nvSpPr>
            <p:cNvPr id="26" name="TextBox 25"/>
            <p:cNvSpPr txBox="1"/>
            <p:nvPr/>
          </p:nvSpPr>
          <p:spPr>
            <a:xfrm>
              <a:off x="4847970" y="2060354"/>
              <a:ext cx="1561627" cy="320924"/>
            </a:xfrm>
            <a:prstGeom prst="rect">
              <a:avLst/>
            </a:prstGeom>
            <a:noFill/>
          </p:spPr>
          <p:txBody>
            <a:bodyPr wrap="none" rtlCol="0">
              <a:spAutoFit/>
            </a:bodyPr>
            <a:lstStyle/>
            <a:p>
              <a:pPr algn="ctr"/>
              <a:r>
                <a:rPr lang="it-IT" sz="1800" b="1" i="1" dirty="0" smtClean="0"/>
                <a:t>Offerta di mercato</a:t>
              </a:r>
              <a:endParaRPr lang="it-IT" sz="1800" b="1" i="1" dirty="0"/>
            </a:p>
          </p:txBody>
        </p:sp>
        <p:sp>
          <p:nvSpPr>
            <p:cNvPr id="2" name="Rectangle 1"/>
            <p:cNvSpPr/>
            <p:nvPr/>
          </p:nvSpPr>
          <p:spPr>
            <a:xfrm>
              <a:off x="3334778" y="6044672"/>
              <a:ext cx="2008883" cy="215444"/>
            </a:xfrm>
            <a:prstGeom prst="rect">
              <a:avLst/>
            </a:prstGeom>
          </p:spPr>
          <p:txBody>
            <a:bodyPr wrap="none">
              <a:spAutoFit/>
            </a:bodyPr>
            <a:lstStyle/>
            <a:p>
              <a:r>
                <a:rPr lang="en-US" sz="800" dirty="0" err="1" smtClean="0"/>
                <a:t>Fonte</a:t>
              </a:r>
              <a:r>
                <a:rPr lang="en-US" sz="800" dirty="0" smtClean="0"/>
                <a:t>: Industrial Buying Dynamics 2015</a:t>
              </a:r>
              <a:endParaRPr lang="en-US" dirty="0"/>
            </a:p>
          </p:txBody>
        </p:sp>
      </p:grpSp>
      <p:sp>
        <p:nvSpPr>
          <p:cNvPr id="40" name="Title 2"/>
          <p:cNvSpPr>
            <a:spLocks noGrp="1"/>
          </p:cNvSpPr>
          <p:nvPr>
            <p:ph type="title"/>
          </p:nvPr>
        </p:nvSpPr>
        <p:spPr>
          <a:xfrm>
            <a:off x="274320" y="237592"/>
            <a:ext cx="8561819" cy="636068"/>
          </a:xfrm>
        </p:spPr>
        <p:txBody>
          <a:bodyPr/>
          <a:lstStyle/>
          <a:p>
            <a:r>
              <a:rPr lang="it-IT" dirty="0" smtClean="0"/>
              <a:t>Esame di realtà: il mercato dei servizi sul campo</a:t>
            </a:r>
            <a:endParaRPr lang="it-IT" dirty="0"/>
          </a:p>
        </p:txBody>
      </p:sp>
      <p:sp>
        <p:nvSpPr>
          <p:cNvPr id="41" name="TextBox 40"/>
          <p:cNvSpPr txBox="1"/>
          <p:nvPr/>
        </p:nvSpPr>
        <p:spPr>
          <a:xfrm>
            <a:off x="317807" y="803554"/>
            <a:ext cx="8826194" cy="400110"/>
          </a:xfrm>
          <a:prstGeom prst="rect">
            <a:avLst/>
          </a:prstGeom>
          <a:noFill/>
        </p:spPr>
        <p:txBody>
          <a:bodyPr wrap="square" rtlCol="0">
            <a:spAutoFit/>
          </a:bodyPr>
          <a:lstStyle/>
          <a:p>
            <a:r>
              <a:rPr lang="it-IT" sz="2000" dirty="0" smtClean="0">
                <a:latin typeface="+mj-lt"/>
              </a:rPr>
              <a:t>Il divario fra domanda ed offerta rappresenta un’opportunità</a:t>
            </a:r>
            <a:endParaRPr lang="it-IT" sz="2000" dirty="0">
              <a:latin typeface="+mj-lt"/>
            </a:endParaRPr>
          </a:p>
        </p:txBody>
      </p:sp>
    </p:spTree>
    <p:extLst>
      <p:ext uri="{BB962C8B-B14F-4D97-AF65-F5344CB8AC3E}">
        <p14:creationId xmlns="" xmlns:p14="http://schemas.microsoft.com/office/powerpoint/2010/main" val="20236230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p:cNvPicPr>
          <p:nvPr/>
        </p:nvPicPr>
        <p:blipFill rotWithShape="1">
          <a:blip r:embed="rId3">
            <a:extLst>
              <a:ext uri="{28A0092B-C50C-407E-A947-70E740481C1C}">
                <a14:useLocalDpi xmlns="" xmlns:a14="http://schemas.microsoft.com/office/drawing/2010/main" val="0"/>
              </a:ext>
            </a:extLst>
          </a:blip>
          <a:srcRect l="25595" t="4445" r="14502" b="3332"/>
          <a:stretch/>
        </p:blipFill>
        <p:spPr>
          <a:xfrm>
            <a:off x="5847399" y="1397335"/>
            <a:ext cx="2450774" cy="2511287"/>
          </a:xfrm>
          <a:prstGeom prst="rect">
            <a:avLst/>
          </a:prstGeom>
        </p:spPr>
      </p:pic>
      <p:sp>
        <p:nvSpPr>
          <p:cNvPr id="6" name="Text Placeholder 2"/>
          <p:cNvSpPr>
            <a:spLocks noGrp="1"/>
          </p:cNvSpPr>
          <p:nvPr>
            <p:ph type="body" sz="quarter" idx="11"/>
          </p:nvPr>
        </p:nvSpPr>
        <p:spPr>
          <a:xfrm>
            <a:off x="274320" y="1593259"/>
            <a:ext cx="6423002" cy="1184936"/>
          </a:xfrm>
        </p:spPr>
        <p:txBody>
          <a:bodyPr/>
          <a:lstStyle/>
          <a:p>
            <a:r>
              <a:rPr lang="it-IT" sz="1500" b="1" dirty="0" smtClean="0">
                <a:solidFill>
                  <a:schemeClr val="tx1"/>
                </a:solidFill>
                <a:latin typeface="+mn-lt"/>
                <a:cs typeface="+mn-cs"/>
              </a:rPr>
              <a:t>La soluzione: </a:t>
            </a:r>
          </a:p>
          <a:p>
            <a:pPr marL="285750" indent="-285750">
              <a:buFont typeface="Wingdings" panose="05000000000000000000" pitchFamily="2" charset="2"/>
              <a:buChar char="Ø"/>
            </a:pPr>
            <a:r>
              <a:rPr lang="it-IT" sz="1500" dirty="0" smtClean="0">
                <a:solidFill>
                  <a:schemeClr val="tx1"/>
                </a:solidFill>
                <a:latin typeface="+mn-lt"/>
                <a:cs typeface="+mn-cs"/>
              </a:rPr>
              <a:t>Consolidamento del magazzino</a:t>
            </a:r>
          </a:p>
          <a:p>
            <a:pPr marL="285750" indent="-285750">
              <a:buFont typeface="Wingdings" panose="05000000000000000000" pitchFamily="2" charset="2"/>
              <a:buChar char="Ø"/>
            </a:pPr>
            <a:r>
              <a:rPr lang="it-IT" sz="1500" dirty="0" smtClean="0">
                <a:solidFill>
                  <a:schemeClr val="tx1"/>
                </a:solidFill>
                <a:latin typeface="+mn-lt"/>
                <a:cs typeface="+mn-cs"/>
              </a:rPr>
              <a:t>Servizi di spedizione Express</a:t>
            </a:r>
          </a:p>
          <a:p>
            <a:pPr marL="285750" indent="-285750">
              <a:buFont typeface="Wingdings" panose="05000000000000000000" pitchFamily="2" charset="2"/>
              <a:buChar char="Ø"/>
            </a:pPr>
            <a:r>
              <a:rPr lang="it-IT" sz="1500" dirty="0" smtClean="0">
                <a:solidFill>
                  <a:schemeClr val="tx1"/>
                </a:solidFill>
                <a:latin typeface="+mn-lt"/>
                <a:cs typeface="+mn-cs"/>
              </a:rPr>
              <a:t>Uso di località di consegna alternative</a:t>
            </a:r>
            <a:endParaRPr lang="it-IT" dirty="0">
              <a:latin typeface="+mn-lt"/>
            </a:endParaRPr>
          </a:p>
        </p:txBody>
      </p:sp>
      <p:pic>
        <p:nvPicPr>
          <p:cNvPr id="9" name="Picture 8" descr="ups_icn_rgb_sky_latepickup.eps"/>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135677" y="4060271"/>
            <a:ext cx="972752" cy="972752"/>
          </a:xfrm>
          <a:prstGeom prst="rect">
            <a:avLst/>
          </a:prstGeom>
        </p:spPr>
      </p:pic>
      <p:sp>
        <p:nvSpPr>
          <p:cNvPr id="10" name="TextBox 9"/>
          <p:cNvSpPr txBox="1"/>
          <p:nvPr/>
        </p:nvSpPr>
        <p:spPr>
          <a:xfrm>
            <a:off x="5177848" y="4102701"/>
            <a:ext cx="2899352" cy="701731"/>
          </a:xfrm>
          <a:prstGeom prst="rect">
            <a:avLst/>
          </a:prstGeom>
          <a:noFill/>
        </p:spPr>
        <p:txBody>
          <a:bodyPr wrap="square" rtlCol="0">
            <a:spAutoFit/>
          </a:bodyPr>
          <a:lstStyle/>
          <a:p>
            <a:pPr>
              <a:lnSpc>
                <a:spcPct val="110000"/>
              </a:lnSpc>
            </a:pPr>
            <a:r>
              <a:rPr lang="it-IT" sz="1200" b="1" dirty="0" smtClean="0"/>
              <a:t>Risparmio di tempo </a:t>
            </a:r>
            <a:r>
              <a:rPr lang="it-IT" sz="1200" dirty="0" smtClean="0"/>
              <a:t>di 30 minuti per ordine di servizio grazie al network delle sedi UPS Access </a:t>
            </a:r>
            <a:r>
              <a:rPr lang="it-IT" sz="1200" dirty="0" err="1" smtClean="0"/>
              <a:t>Point</a:t>
            </a:r>
            <a:r>
              <a:rPr lang="it-IT" sz="1200" baseline="30000" dirty="0" err="1" smtClean="0"/>
              <a:t>TM</a:t>
            </a:r>
            <a:endParaRPr lang="it-IT" sz="1200" dirty="0"/>
          </a:p>
        </p:txBody>
      </p:sp>
      <p:grpSp>
        <p:nvGrpSpPr>
          <p:cNvPr id="11" name="Group 10"/>
          <p:cNvGrpSpPr/>
          <p:nvPr/>
        </p:nvGrpSpPr>
        <p:grpSpPr>
          <a:xfrm>
            <a:off x="4151941" y="5010619"/>
            <a:ext cx="1077591" cy="1090000"/>
            <a:chOff x="290286" y="3597166"/>
            <a:chExt cx="2104653" cy="2150533"/>
          </a:xfrm>
        </p:grpSpPr>
        <p:pic>
          <p:nvPicPr>
            <p:cNvPr id="12" name="Picture 11" descr="ups_icn_rgb_sky_residential.eps"/>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90286" y="3597166"/>
              <a:ext cx="1693333" cy="1693333"/>
            </a:xfrm>
            <a:prstGeom prst="rect">
              <a:avLst/>
            </a:prstGeom>
          </p:spPr>
        </p:pic>
        <p:grpSp>
          <p:nvGrpSpPr>
            <p:cNvPr id="13" name="Group 12"/>
            <p:cNvGrpSpPr/>
            <p:nvPr/>
          </p:nvGrpSpPr>
          <p:grpSpPr>
            <a:xfrm>
              <a:off x="396806" y="3749566"/>
              <a:ext cx="1998133" cy="1998133"/>
              <a:chOff x="442686" y="1166476"/>
              <a:chExt cx="1998133" cy="1998133"/>
            </a:xfrm>
          </p:grpSpPr>
          <p:pic>
            <p:nvPicPr>
              <p:cNvPr id="14" name="Picture 13" descr="ups_icn_rgb_sky_residential.eps"/>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42686" y="1166476"/>
                <a:ext cx="1693333" cy="1693333"/>
              </a:xfrm>
              <a:prstGeom prst="rect">
                <a:avLst/>
              </a:prstGeom>
            </p:spPr>
          </p:pic>
          <p:pic>
            <p:nvPicPr>
              <p:cNvPr id="15" name="Picture 14" descr="ups_icn_rgb_sky_residential.eps"/>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95086" y="1318876"/>
                <a:ext cx="1693333" cy="1693333"/>
              </a:xfrm>
              <a:prstGeom prst="rect">
                <a:avLst/>
              </a:prstGeom>
            </p:spPr>
          </p:pic>
          <p:pic>
            <p:nvPicPr>
              <p:cNvPr id="16" name="Picture 15" descr="ups_icn_rgb_sky_residential.eps"/>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747486" y="1471276"/>
                <a:ext cx="1693333" cy="1693333"/>
              </a:xfrm>
              <a:prstGeom prst="rect">
                <a:avLst/>
              </a:prstGeom>
            </p:spPr>
          </p:pic>
        </p:grpSp>
      </p:grpSp>
      <p:sp>
        <p:nvSpPr>
          <p:cNvPr id="17" name="TextBox 16"/>
          <p:cNvSpPr txBox="1"/>
          <p:nvPr/>
        </p:nvSpPr>
        <p:spPr>
          <a:xfrm>
            <a:off x="5164886" y="5260109"/>
            <a:ext cx="2796961" cy="904863"/>
          </a:xfrm>
          <a:prstGeom prst="rect">
            <a:avLst/>
          </a:prstGeom>
          <a:noFill/>
        </p:spPr>
        <p:txBody>
          <a:bodyPr wrap="square" rtlCol="0">
            <a:spAutoFit/>
          </a:bodyPr>
          <a:lstStyle/>
          <a:p>
            <a:pPr>
              <a:lnSpc>
                <a:spcPct val="110000"/>
              </a:lnSpc>
            </a:pPr>
            <a:r>
              <a:rPr lang="it-IT" sz="1200" b="1" dirty="0" smtClean="0"/>
              <a:t>Riduzione dei costi operativi </a:t>
            </a:r>
            <a:r>
              <a:rPr lang="it-IT" sz="1200" dirty="0" smtClean="0"/>
              <a:t>grazie al consolidamento di 19 magazzini in un singolo centro di distribuzione centralizzato</a:t>
            </a:r>
            <a:endParaRPr lang="it-IT" sz="1200" dirty="0"/>
          </a:p>
        </p:txBody>
      </p:sp>
      <p:grpSp>
        <p:nvGrpSpPr>
          <p:cNvPr id="18" name="Group 17"/>
          <p:cNvGrpSpPr/>
          <p:nvPr/>
        </p:nvGrpSpPr>
        <p:grpSpPr>
          <a:xfrm>
            <a:off x="533134" y="2994315"/>
            <a:ext cx="2882375" cy="2173073"/>
            <a:chOff x="5297843" y="3573316"/>
            <a:chExt cx="2991646" cy="2191133"/>
          </a:xfrm>
        </p:grpSpPr>
        <p:sp>
          <p:nvSpPr>
            <p:cNvPr id="19" name="Freeform 21"/>
            <p:cNvSpPr>
              <a:spLocks noChangeAspect="1"/>
            </p:cNvSpPr>
            <p:nvPr/>
          </p:nvSpPr>
          <p:spPr bwMode="auto">
            <a:xfrm>
              <a:off x="5297843" y="3573316"/>
              <a:ext cx="2991646" cy="2191133"/>
            </a:xfrm>
            <a:custGeom>
              <a:avLst/>
              <a:gdLst/>
              <a:ahLst/>
              <a:cxnLst>
                <a:cxn ang="0">
                  <a:pos x="0" y="33"/>
                </a:cxn>
                <a:cxn ang="0">
                  <a:pos x="5" y="26"/>
                </a:cxn>
                <a:cxn ang="0">
                  <a:pos x="3" y="17"/>
                </a:cxn>
                <a:cxn ang="0">
                  <a:pos x="35" y="0"/>
                </a:cxn>
                <a:cxn ang="0">
                  <a:pos x="38" y="6"/>
                </a:cxn>
                <a:cxn ang="0">
                  <a:pos x="61" y="2"/>
                </a:cxn>
                <a:cxn ang="0">
                  <a:pos x="79" y="3"/>
                </a:cxn>
                <a:cxn ang="0">
                  <a:pos x="72" y="12"/>
                </a:cxn>
                <a:cxn ang="0">
                  <a:pos x="76" y="24"/>
                </a:cxn>
                <a:cxn ang="0">
                  <a:pos x="91" y="29"/>
                </a:cxn>
                <a:cxn ang="0">
                  <a:pos x="106" y="28"/>
                </a:cxn>
                <a:cxn ang="0">
                  <a:pos x="118" y="19"/>
                </a:cxn>
                <a:cxn ang="0">
                  <a:pos x="138" y="17"/>
                </a:cxn>
                <a:cxn ang="0">
                  <a:pos x="144" y="25"/>
                </a:cxn>
                <a:cxn ang="0">
                  <a:pos x="156" y="32"/>
                </a:cxn>
                <a:cxn ang="0">
                  <a:pos x="173" y="33"/>
                </a:cxn>
                <a:cxn ang="0">
                  <a:pos x="170" y="47"/>
                </a:cxn>
                <a:cxn ang="0">
                  <a:pos x="171" y="75"/>
                </a:cxn>
                <a:cxn ang="0">
                  <a:pos x="174" y="92"/>
                </a:cxn>
                <a:cxn ang="0">
                  <a:pos x="193" y="90"/>
                </a:cxn>
                <a:cxn ang="0">
                  <a:pos x="199" y="102"/>
                </a:cxn>
                <a:cxn ang="0">
                  <a:pos x="200" y="112"/>
                </a:cxn>
                <a:cxn ang="0">
                  <a:pos x="210" y="126"/>
                </a:cxn>
                <a:cxn ang="0">
                  <a:pos x="198" y="136"/>
                </a:cxn>
                <a:cxn ang="0">
                  <a:pos x="187" y="144"/>
                </a:cxn>
                <a:cxn ang="0">
                  <a:pos x="175" y="144"/>
                </a:cxn>
                <a:cxn ang="0">
                  <a:pos x="161" y="148"/>
                </a:cxn>
                <a:cxn ang="0">
                  <a:pos x="161" y="163"/>
                </a:cxn>
                <a:cxn ang="0">
                  <a:pos x="155" y="173"/>
                </a:cxn>
                <a:cxn ang="0">
                  <a:pos x="140" y="185"/>
                </a:cxn>
                <a:cxn ang="0">
                  <a:pos x="115" y="166"/>
                </a:cxn>
                <a:cxn ang="0">
                  <a:pos x="108" y="149"/>
                </a:cxn>
                <a:cxn ang="0">
                  <a:pos x="85" y="144"/>
                </a:cxn>
                <a:cxn ang="0">
                  <a:pos x="77" y="122"/>
                </a:cxn>
                <a:cxn ang="0">
                  <a:pos x="61" y="109"/>
                </a:cxn>
                <a:cxn ang="0">
                  <a:pos x="55" y="93"/>
                </a:cxn>
                <a:cxn ang="0">
                  <a:pos x="42" y="77"/>
                </a:cxn>
                <a:cxn ang="0">
                  <a:pos x="33" y="61"/>
                </a:cxn>
                <a:cxn ang="0">
                  <a:pos x="16" y="49"/>
                </a:cxn>
                <a:cxn ang="0">
                  <a:pos x="0" y="33"/>
                </a:cxn>
              </a:cxnLst>
              <a:rect l="0" t="0" r="r" b="b"/>
              <a:pathLst>
                <a:path w="210" h="185">
                  <a:moveTo>
                    <a:pt x="0" y="33"/>
                  </a:moveTo>
                  <a:lnTo>
                    <a:pt x="5" y="26"/>
                  </a:lnTo>
                  <a:lnTo>
                    <a:pt x="3" y="17"/>
                  </a:lnTo>
                  <a:lnTo>
                    <a:pt x="35" y="0"/>
                  </a:lnTo>
                  <a:lnTo>
                    <a:pt x="38" y="6"/>
                  </a:lnTo>
                  <a:lnTo>
                    <a:pt x="61" y="2"/>
                  </a:lnTo>
                  <a:lnTo>
                    <a:pt x="79" y="3"/>
                  </a:lnTo>
                  <a:lnTo>
                    <a:pt x="72" y="12"/>
                  </a:lnTo>
                  <a:lnTo>
                    <a:pt x="76" y="24"/>
                  </a:lnTo>
                  <a:lnTo>
                    <a:pt x="91" y="29"/>
                  </a:lnTo>
                  <a:lnTo>
                    <a:pt x="106" y="28"/>
                  </a:lnTo>
                  <a:lnTo>
                    <a:pt x="118" y="19"/>
                  </a:lnTo>
                  <a:lnTo>
                    <a:pt x="138" y="17"/>
                  </a:lnTo>
                  <a:lnTo>
                    <a:pt x="144" y="25"/>
                  </a:lnTo>
                  <a:lnTo>
                    <a:pt x="156" y="32"/>
                  </a:lnTo>
                  <a:lnTo>
                    <a:pt x="173" y="33"/>
                  </a:lnTo>
                  <a:lnTo>
                    <a:pt x="170" y="47"/>
                  </a:lnTo>
                  <a:lnTo>
                    <a:pt x="171" y="75"/>
                  </a:lnTo>
                  <a:lnTo>
                    <a:pt x="174" y="92"/>
                  </a:lnTo>
                  <a:lnTo>
                    <a:pt x="193" y="90"/>
                  </a:lnTo>
                  <a:lnTo>
                    <a:pt x="199" y="102"/>
                  </a:lnTo>
                  <a:lnTo>
                    <a:pt x="200" y="112"/>
                  </a:lnTo>
                  <a:lnTo>
                    <a:pt x="210" y="126"/>
                  </a:lnTo>
                  <a:lnTo>
                    <a:pt x="198" y="136"/>
                  </a:lnTo>
                  <a:lnTo>
                    <a:pt x="187" y="144"/>
                  </a:lnTo>
                  <a:lnTo>
                    <a:pt x="175" y="144"/>
                  </a:lnTo>
                  <a:lnTo>
                    <a:pt x="161" y="148"/>
                  </a:lnTo>
                  <a:lnTo>
                    <a:pt x="161" y="163"/>
                  </a:lnTo>
                  <a:lnTo>
                    <a:pt x="155" y="173"/>
                  </a:lnTo>
                  <a:lnTo>
                    <a:pt x="140" y="185"/>
                  </a:lnTo>
                  <a:lnTo>
                    <a:pt x="115" y="166"/>
                  </a:lnTo>
                  <a:lnTo>
                    <a:pt x="108" y="149"/>
                  </a:lnTo>
                  <a:lnTo>
                    <a:pt x="85" y="144"/>
                  </a:lnTo>
                  <a:lnTo>
                    <a:pt x="77" y="122"/>
                  </a:lnTo>
                  <a:lnTo>
                    <a:pt x="61" y="109"/>
                  </a:lnTo>
                  <a:lnTo>
                    <a:pt x="55" y="93"/>
                  </a:lnTo>
                  <a:lnTo>
                    <a:pt x="42" y="77"/>
                  </a:lnTo>
                  <a:lnTo>
                    <a:pt x="33" y="61"/>
                  </a:lnTo>
                  <a:lnTo>
                    <a:pt x="16" y="49"/>
                  </a:lnTo>
                  <a:lnTo>
                    <a:pt x="0" y="33"/>
                  </a:lnTo>
                  <a:close/>
                </a:path>
              </a:pathLst>
            </a:custGeom>
            <a:solidFill>
              <a:sysClr val="window" lastClr="FFFFFF"/>
            </a:solidFill>
            <a:ln w="19050" cap="flat" cmpd="sng" algn="ctr">
              <a:solidFill>
                <a:srgbClr val="4F81BD"/>
              </a:solidFill>
              <a:prstDash val="solid"/>
              <a:headEnd/>
              <a:tailEnd/>
            </a:ln>
            <a:effectLst/>
          </p:spPr>
          <p:txBody>
            <a:bodyPr/>
            <a:lstStyle/>
            <a:p>
              <a:pPr defTabSz="342892" eaLnBrk="1" fontAlgn="auto" hangingPunct="1">
                <a:spcBef>
                  <a:spcPts val="0"/>
                </a:spcBef>
                <a:spcAft>
                  <a:spcPts val="0"/>
                </a:spcAft>
                <a:defRPr/>
              </a:pPr>
              <a:endParaRPr lang="fr-FR" sz="1350" kern="0">
                <a:solidFill>
                  <a:prstClr val="black"/>
                </a:solidFill>
                <a:latin typeface="Calisto MT"/>
              </a:endParaRPr>
            </a:p>
          </p:txBody>
        </p:sp>
        <p:sp>
          <p:nvSpPr>
            <p:cNvPr id="20" name="Hexagone 126"/>
            <p:cNvSpPr/>
            <p:nvPr/>
          </p:nvSpPr>
          <p:spPr>
            <a:xfrm>
              <a:off x="7246425" y="5268701"/>
              <a:ext cx="266001" cy="205098"/>
            </a:xfrm>
            <a:prstGeom prst="hexagon">
              <a:avLst/>
            </a:prstGeom>
            <a:solidFill>
              <a:srgbClr val="F79646"/>
            </a:solidFill>
            <a:ln w="28575" cap="flat" cmpd="sng" algn="ctr">
              <a:solidFill>
                <a:srgbClr val="F79646">
                  <a:shade val="50000"/>
                </a:srgbClr>
              </a:solidFill>
              <a:prstDash val="solid"/>
            </a:ln>
            <a:effectLst/>
          </p:spPr>
          <p:txBody>
            <a:bodyPr rtlCol="0" anchor="ctr"/>
            <a:lstStyle/>
            <a:p>
              <a:pPr algn="ctr" defTabSz="342892" eaLnBrk="1" fontAlgn="auto" hangingPunct="1">
                <a:spcBef>
                  <a:spcPts val="0"/>
                </a:spcBef>
                <a:spcAft>
                  <a:spcPts val="0"/>
                </a:spcAft>
                <a:defRPr/>
              </a:pPr>
              <a:r>
                <a:rPr lang="en-US" sz="1350" kern="0" dirty="0">
                  <a:solidFill>
                    <a:prstClr val="white"/>
                  </a:solidFill>
                  <a:latin typeface="Calisto MT"/>
                </a:rPr>
                <a:t>1</a:t>
              </a:r>
            </a:p>
          </p:txBody>
        </p:sp>
        <p:sp>
          <p:nvSpPr>
            <p:cNvPr id="21" name="Hexagone 129"/>
            <p:cNvSpPr/>
            <p:nvPr/>
          </p:nvSpPr>
          <p:spPr>
            <a:xfrm>
              <a:off x="7569186" y="4699722"/>
              <a:ext cx="266001" cy="205098"/>
            </a:xfrm>
            <a:prstGeom prst="hexagon">
              <a:avLst/>
            </a:prstGeom>
            <a:solidFill>
              <a:srgbClr val="F79646"/>
            </a:solidFill>
            <a:ln w="28575" cap="flat" cmpd="sng" algn="ctr">
              <a:solidFill>
                <a:srgbClr val="F79646">
                  <a:shade val="50000"/>
                </a:srgbClr>
              </a:solidFill>
              <a:prstDash val="solid"/>
            </a:ln>
            <a:effectLst/>
          </p:spPr>
          <p:txBody>
            <a:bodyPr rtlCol="0" anchor="ctr"/>
            <a:lstStyle/>
            <a:p>
              <a:pPr algn="ctr" defTabSz="342892" eaLnBrk="1" fontAlgn="auto" hangingPunct="1">
                <a:spcBef>
                  <a:spcPts val="0"/>
                </a:spcBef>
                <a:spcAft>
                  <a:spcPts val="0"/>
                </a:spcAft>
                <a:defRPr/>
              </a:pPr>
              <a:r>
                <a:rPr lang="en-US" sz="1350" kern="0" dirty="0">
                  <a:solidFill>
                    <a:prstClr val="white"/>
                  </a:solidFill>
                  <a:latin typeface="Calisto MT"/>
                </a:rPr>
                <a:t>2</a:t>
              </a:r>
            </a:p>
          </p:txBody>
        </p:sp>
        <p:sp>
          <p:nvSpPr>
            <p:cNvPr id="22" name="Hexagone 130"/>
            <p:cNvSpPr/>
            <p:nvPr/>
          </p:nvSpPr>
          <p:spPr>
            <a:xfrm>
              <a:off x="6014901" y="3836619"/>
              <a:ext cx="266001" cy="205098"/>
            </a:xfrm>
            <a:prstGeom prst="hexagon">
              <a:avLst/>
            </a:prstGeom>
            <a:solidFill>
              <a:srgbClr val="F79646"/>
            </a:solidFill>
            <a:ln w="28575" cap="flat" cmpd="sng" algn="ctr">
              <a:solidFill>
                <a:srgbClr val="F79646">
                  <a:shade val="50000"/>
                </a:srgbClr>
              </a:solidFill>
              <a:prstDash val="solid"/>
            </a:ln>
            <a:effectLst/>
          </p:spPr>
          <p:txBody>
            <a:bodyPr rtlCol="0" anchor="ctr"/>
            <a:lstStyle/>
            <a:p>
              <a:pPr algn="ctr" defTabSz="342892" eaLnBrk="1" fontAlgn="auto" hangingPunct="1">
                <a:spcBef>
                  <a:spcPts val="0"/>
                </a:spcBef>
                <a:spcAft>
                  <a:spcPts val="0"/>
                </a:spcAft>
                <a:defRPr/>
              </a:pPr>
              <a:r>
                <a:rPr lang="en-US" sz="1350" kern="0" dirty="0">
                  <a:solidFill>
                    <a:prstClr val="white"/>
                  </a:solidFill>
                  <a:latin typeface="Calisto MT"/>
                </a:rPr>
                <a:t>3</a:t>
              </a:r>
            </a:p>
          </p:txBody>
        </p:sp>
        <p:cxnSp>
          <p:nvCxnSpPr>
            <p:cNvPr id="23" name="Connecteur en arc 138"/>
            <p:cNvCxnSpPr/>
            <p:nvPr/>
          </p:nvCxnSpPr>
          <p:spPr>
            <a:xfrm>
              <a:off x="6881185" y="4911031"/>
              <a:ext cx="255085" cy="507118"/>
            </a:xfrm>
            <a:prstGeom prst="curvedConnector2">
              <a:avLst/>
            </a:prstGeom>
            <a:noFill/>
            <a:ln w="41275" cap="flat" cmpd="sng" algn="ctr">
              <a:solidFill>
                <a:srgbClr val="C0504D"/>
              </a:solidFill>
              <a:prstDash val="solid"/>
              <a:round/>
              <a:tailEnd type="stealth" w="lg" len="lg"/>
            </a:ln>
            <a:effectLst>
              <a:outerShdw blurRad="40000" dist="20000" dir="5400000" rotWithShape="0">
                <a:srgbClr val="000000">
                  <a:alpha val="38000"/>
                </a:srgbClr>
              </a:outerShdw>
            </a:effectLst>
          </p:spPr>
        </p:cxnSp>
        <p:cxnSp>
          <p:nvCxnSpPr>
            <p:cNvPr id="24" name="Connecteur en arc 174"/>
            <p:cNvCxnSpPr>
              <a:stCxn id="20" idx="0"/>
              <a:endCxn id="21" idx="1"/>
            </p:cNvCxnSpPr>
            <p:nvPr/>
          </p:nvCxnSpPr>
          <p:spPr>
            <a:xfrm flipV="1">
              <a:off x="7512426" y="4904820"/>
              <a:ext cx="271487" cy="466430"/>
            </a:xfrm>
            <a:prstGeom prst="curvedConnector2">
              <a:avLst/>
            </a:prstGeom>
            <a:noFill/>
            <a:ln w="41275" cap="flat" cmpd="sng" algn="ctr">
              <a:solidFill>
                <a:srgbClr val="00B050"/>
              </a:solidFill>
              <a:prstDash val="dash"/>
              <a:round/>
              <a:tailEnd type="stealth" w="lg" len="lg"/>
            </a:ln>
            <a:effectLst>
              <a:outerShdw blurRad="40000" dist="20000" dir="5400000" rotWithShape="0">
                <a:srgbClr val="000000">
                  <a:alpha val="38000"/>
                </a:srgbClr>
              </a:outerShdw>
            </a:effectLst>
          </p:spPr>
        </p:cxnSp>
        <p:cxnSp>
          <p:nvCxnSpPr>
            <p:cNvPr id="25" name="Connecteur en arc 177"/>
            <p:cNvCxnSpPr>
              <a:stCxn id="21" idx="5"/>
              <a:endCxn id="22" idx="0"/>
            </p:cNvCxnSpPr>
            <p:nvPr/>
          </p:nvCxnSpPr>
          <p:spPr>
            <a:xfrm rot="16200000" flipV="1">
              <a:off x="6651379" y="3568692"/>
              <a:ext cx="760554" cy="1501506"/>
            </a:xfrm>
            <a:prstGeom prst="curvedConnector2">
              <a:avLst/>
            </a:prstGeom>
            <a:noFill/>
            <a:ln w="41275" cap="flat" cmpd="sng" algn="ctr">
              <a:solidFill>
                <a:srgbClr val="00B050"/>
              </a:solidFill>
              <a:prstDash val="dash"/>
              <a:round/>
              <a:tailEnd type="stealth" w="lg" len="lg"/>
            </a:ln>
            <a:effectLst>
              <a:outerShdw blurRad="40000" dist="20000" dir="5400000" rotWithShape="0">
                <a:srgbClr val="000000">
                  <a:alpha val="38000"/>
                </a:srgbClr>
              </a:outerShdw>
            </a:effectLst>
          </p:spPr>
        </p:cxnSp>
      </p:grpSp>
      <p:sp>
        <p:nvSpPr>
          <p:cNvPr id="26" name="Hexagone 125"/>
          <p:cNvSpPr/>
          <p:nvPr/>
        </p:nvSpPr>
        <p:spPr>
          <a:xfrm>
            <a:off x="1795458" y="4252620"/>
            <a:ext cx="256286" cy="203408"/>
          </a:xfrm>
          <a:prstGeom prst="hexagon">
            <a:avLst/>
          </a:prstGeom>
          <a:solidFill>
            <a:srgbClr val="C0504D"/>
          </a:solidFill>
          <a:ln w="57150" cap="flat" cmpd="sng" algn="ctr">
            <a:solidFill>
              <a:srgbClr val="C0504D">
                <a:shade val="50000"/>
              </a:srgbClr>
            </a:solidFill>
            <a:prstDash val="solid"/>
          </a:ln>
          <a:effectLst/>
        </p:spPr>
        <p:txBody>
          <a:bodyPr rtlCol="0" anchor="ctr"/>
          <a:lstStyle/>
          <a:p>
            <a:pPr algn="ctr" defTabSz="342892" eaLnBrk="1" fontAlgn="auto" hangingPunct="1">
              <a:spcBef>
                <a:spcPts val="0"/>
              </a:spcBef>
              <a:spcAft>
                <a:spcPts val="0"/>
              </a:spcAft>
              <a:defRPr/>
            </a:pPr>
            <a:r>
              <a:rPr lang="en-US" sz="1350" kern="0" dirty="0">
                <a:solidFill>
                  <a:prstClr val="white"/>
                </a:solidFill>
                <a:latin typeface="Calisto MT"/>
              </a:rPr>
              <a:t>a</a:t>
            </a:r>
          </a:p>
        </p:txBody>
      </p:sp>
      <p:cxnSp>
        <p:nvCxnSpPr>
          <p:cNvPr id="27" name="Connecteur en arc 138"/>
          <p:cNvCxnSpPr>
            <a:stCxn id="26" idx="3"/>
          </p:cNvCxnSpPr>
          <p:nvPr/>
        </p:nvCxnSpPr>
        <p:spPr>
          <a:xfrm rot="10800000">
            <a:off x="1592300" y="3696186"/>
            <a:ext cx="203161" cy="658141"/>
          </a:xfrm>
          <a:prstGeom prst="curvedConnector2">
            <a:avLst/>
          </a:prstGeom>
          <a:noFill/>
          <a:ln w="41275" cap="flat" cmpd="sng" algn="ctr">
            <a:solidFill>
              <a:srgbClr val="C0504D"/>
            </a:solidFill>
            <a:prstDash val="solid"/>
            <a:round/>
            <a:tailEnd type="stealth" w="lg" len="lg"/>
          </a:ln>
          <a:effectLst>
            <a:outerShdw blurRad="40000" dist="20000" dir="5400000" rotWithShape="0">
              <a:srgbClr val="000000">
                <a:alpha val="38000"/>
              </a:srgbClr>
            </a:outerShdw>
          </a:effectLst>
        </p:spPr>
      </p:cxnSp>
      <p:sp>
        <p:nvSpPr>
          <p:cNvPr id="33" name="TextBox 32"/>
          <p:cNvSpPr txBox="1"/>
          <p:nvPr/>
        </p:nvSpPr>
        <p:spPr>
          <a:xfrm>
            <a:off x="332910" y="4405754"/>
            <a:ext cx="1213697" cy="769441"/>
          </a:xfrm>
          <a:prstGeom prst="rect">
            <a:avLst/>
          </a:prstGeom>
          <a:solidFill>
            <a:schemeClr val="bg1"/>
          </a:solidFill>
        </p:spPr>
        <p:txBody>
          <a:bodyPr wrap="square" rtlCol="0">
            <a:spAutoFit/>
          </a:bodyPr>
          <a:lstStyle/>
          <a:p>
            <a:r>
              <a:rPr lang="it-IT" sz="1100" b="1" dirty="0" smtClean="0">
                <a:cs typeface="Arial" panose="020B0604020202020204" pitchFamily="34" charset="0"/>
              </a:rPr>
              <a:t>Dopo:</a:t>
            </a:r>
          </a:p>
          <a:p>
            <a:r>
              <a:rPr lang="it-IT" sz="1100" b="1" dirty="0" smtClean="0">
                <a:cs typeface="Arial" panose="020B0604020202020204" pitchFamily="34" charset="0"/>
              </a:rPr>
              <a:t>Percorso dei tecnici semplificato</a:t>
            </a:r>
          </a:p>
        </p:txBody>
      </p:sp>
      <p:pic>
        <p:nvPicPr>
          <p:cNvPr id="35" name="Picture 34"/>
          <p:cNvPicPr>
            <a:picLocks noChangeAspect="1"/>
          </p:cNvPicPr>
          <p:nvPr/>
        </p:nvPicPr>
        <p:blipFill>
          <a:blip r:embed="rId6"/>
          <a:stretch>
            <a:fillRect/>
          </a:stretch>
        </p:blipFill>
        <p:spPr>
          <a:xfrm>
            <a:off x="7281975" y="1093627"/>
            <a:ext cx="1862025" cy="590747"/>
          </a:xfrm>
          <a:prstGeom prst="rect">
            <a:avLst/>
          </a:prstGeom>
        </p:spPr>
      </p:pic>
      <p:sp>
        <p:nvSpPr>
          <p:cNvPr id="2" name="TextBox 1"/>
          <p:cNvSpPr txBox="1"/>
          <p:nvPr/>
        </p:nvSpPr>
        <p:spPr>
          <a:xfrm>
            <a:off x="4206229" y="3689542"/>
            <a:ext cx="1905000" cy="323165"/>
          </a:xfrm>
          <a:prstGeom prst="rect">
            <a:avLst/>
          </a:prstGeom>
          <a:noFill/>
        </p:spPr>
        <p:txBody>
          <a:bodyPr wrap="square" rtlCol="0">
            <a:spAutoFit/>
          </a:bodyPr>
          <a:lstStyle/>
          <a:p>
            <a:r>
              <a:rPr lang="en-US" sz="1500" b="1" dirty="0" smtClean="0"/>
              <a:t>Il </a:t>
            </a:r>
            <a:r>
              <a:rPr lang="it-IT" sz="1500" b="1" dirty="0" smtClean="0"/>
              <a:t>risultato:</a:t>
            </a:r>
            <a:endParaRPr lang="it-IT" sz="1500" b="1" dirty="0"/>
          </a:p>
        </p:txBody>
      </p:sp>
      <p:sp>
        <p:nvSpPr>
          <p:cNvPr id="34" name="Hexagone 125"/>
          <p:cNvSpPr/>
          <p:nvPr/>
        </p:nvSpPr>
        <p:spPr>
          <a:xfrm>
            <a:off x="457235" y="5319030"/>
            <a:ext cx="256286" cy="203407"/>
          </a:xfrm>
          <a:prstGeom prst="hexagon">
            <a:avLst/>
          </a:prstGeom>
          <a:solidFill>
            <a:srgbClr val="C0504D"/>
          </a:solidFill>
          <a:ln w="57150" cap="flat" cmpd="sng" algn="ctr">
            <a:solidFill>
              <a:srgbClr val="C0504D">
                <a:shade val="50000"/>
              </a:srgbClr>
            </a:solidFill>
            <a:prstDash val="solid"/>
          </a:ln>
          <a:effectLst/>
        </p:spPr>
        <p:txBody>
          <a:bodyPr rtlCol="0" anchor="ctr"/>
          <a:lstStyle/>
          <a:p>
            <a:pPr algn="ctr" defTabSz="342892" eaLnBrk="1" fontAlgn="auto" hangingPunct="1">
              <a:spcBef>
                <a:spcPts val="0"/>
              </a:spcBef>
              <a:spcAft>
                <a:spcPts val="0"/>
              </a:spcAft>
              <a:defRPr/>
            </a:pPr>
            <a:endParaRPr lang="en-US" sz="1350" kern="0" dirty="0">
              <a:solidFill>
                <a:prstClr val="white"/>
              </a:solidFill>
              <a:latin typeface="Calisto MT"/>
            </a:endParaRPr>
          </a:p>
        </p:txBody>
      </p:sp>
      <p:sp>
        <p:nvSpPr>
          <p:cNvPr id="37" name="Hexagone 126"/>
          <p:cNvSpPr/>
          <p:nvPr/>
        </p:nvSpPr>
        <p:spPr>
          <a:xfrm>
            <a:off x="455697" y="5583291"/>
            <a:ext cx="256286" cy="203407"/>
          </a:xfrm>
          <a:prstGeom prst="hexagon">
            <a:avLst/>
          </a:prstGeom>
          <a:solidFill>
            <a:srgbClr val="F79646"/>
          </a:solidFill>
          <a:ln w="28575" cap="flat" cmpd="sng" algn="ctr">
            <a:solidFill>
              <a:srgbClr val="F79646">
                <a:shade val="50000"/>
              </a:srgbClr>
            </a:solidFill>
            <a:prstDash val="solid"/>
          </a:ln>
          <a:effectLst/>
        </p:spPr>
        <p:txBody>
          <a:bodyPr rtlCol="0" anchor="ctr"/>
          <a:lstStyle/>
          <a:p>
            <a:pPr algn="ctr" defTabSz="342892" eaLnBrk="1" fontAlgn="auto" hangingPunct="1">
              <a:spcBef>
                <a:spcPts val="0"/>
              </a:spcBef>
              <a:spcAft>
                <a:spcPts val="0"/>
              </a:spcAft>
              <a:defRPr/>
            </a:pPr>
            <a:endParaRPr lang="en-US" sz="1350" kern="0" dirty="0">
              <a:solidFill>
                <a:prstClr val="white"/>
              </a:solidFill>
              <a:latin typeface="Calisto MT"/>
            </a:endParaRPr>
          </a:p>
        </p:txBody>
      </p:sp>
      <p:sp>
        <p:nvSpPr>
          <p:cNvPr id="38" name="Rounded Rectangle 37"/>
          <p:cNvSpPr/>
          <p:nvPr/>
        </p:nvSpPr>
        <p:spPr>
          <a:xfrm>
            <a:off x="615019" y="5282537"/>
            <a:ext cx="1562124" cy="839555"/>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it-IT" sz="900" dirty="0" smtClean="0">
                <a:solidFill>
                  <a:schemeClr val="tx1"/>
                </a:solidFill>
              </a:rPr>
              <a:t>   Magazzino/DC</a:t>
            </a:r>
          </a:p>
          <a:p>
            <a:endParaRPr lang="it-IT" sz="900" dirty="0" smtClean="0">
              <a:solidFill>
                <a:schemeClr val="tx1"/>
              </a:solidFill>
            </a:endParaRPr>
          </a:p>
          <a:p>
            <a:r>
              <a:rPr lang="it-IT" sz="900" dirty="0" smtClean="0">
                <a:solidFill>
                  <a:schemeClr val="tx1"/>
                </a:solidFill>
              </a:rPr>
              <a:t>  Località di servizio</a:t>
            </a:r>
          </a:p>
          <a:p>
            <a:r>
              <a:rPr lang="it-IT" sz="900" dirty="0" smtClean="0">
                <a:solidFill>
                  <a:schemeClr val="tx1"/>
                </a:solidFill>
              </a:rPr>
              <a:t> </a:t>
            </a:r>
          </a:p>
          <a:p>
            <a:r>
              <a:rPr lang="en-US" sz="900" dirty="0" smtClean="0">
                <a:solidFill>
                  <a:schemeClr val="tx1"/>
                </a:solidFill>
                <a:latin typeface="+mj-lt"/>
              </a:rPr>
              <a:t>  </a:t>
            </a:r>
            <a:r>
              <a:rPr lang="it-IT" sz="900" dirty="0" smtClean="0">
                <a:solidFill>
                  <a:schemeClr val="tx1"/>
                </a:solidFill>
              </a:rPr>
              <a:t>Sedi UPS Access Point</a:t>
            </a:r>
            <a:endParaRPr lang="it-IT" sz="900" dirty="0">
              <a:solidFill>
                <a:schemeClr val="tx1"/>
              </a:solidFill>
            </a:endParaRPr>
          </a:p>
        </p:txBody>
      </p:sp>
      <p:sp>
        <p:nvSpPr>
          <p:cNvPr id="3" name="Isosceles Triangle 2"/>
          <p:cNvSpPr/>
          <p:nvPr/>
        </p:nvSpPr>
        <p:spPr>
          <a:xfrm>
            <a:off x="457235" y="5868116"/>
            <a:ext cx="254748" cy="227884"/>
          </a:xfrm>
          <a:prstGeom prst="triangle">
            <a:avLst/>
          </a:prstGeom>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Isosceles Triangle 38"/>
          <p:cNvSpPr/>
          <p:nvPr/>
        </p:nvSpPr>
        <p:spPr>
          <a:xfrm>
            <a:off x="2926951" y="4354324"/>
            <a:ext cx="254748" cy="227884"/>
          </a:xfrm>
          <a:prstGeom prst="triangle">
            <a:avLst/>
          </a:prstGeom>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Isosceles Triangle 39"/>
          <p:cNvSpPr/>
          <p:nvPr/>
        </p:nvSpPr>
        <p:spPr>
          <a:xfrm>
            <a:off x="1553136" y="3304192"/>
            <a:ext cx="254748" cy="227884"/>
          </a:xfrm>
          <a:prstGeom prst="triangle">
            <a:avLst/>
          </a:prstGeom>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itle 2"/>
          <p:cNvSpPr txBox="1">
            <a:spLocks/>
          </p:cNvSpPr>
          <p:nvPr/>
        </p:nvSpPr>
        <p:spPr>
          <a:xfrm>
            <a:off x="274320" y="237592"/>
            <a:ext cx="8869679" cy="590992"/>
          </a:xfrm>
          <a:prstGeom prst="rect">
            <a:avLst/>
          </a:prstGeom>
        </p:spPr>
        <p:txBody>
          <a:bodyPr vert="horz" wrap="square" lIns="121917" tIns="60958" rIns="121917" bIns="60958" anchor="t" anchorCtr="0">
            <a:spAutoFit/>
          </a:bodyPr>
          <a:lstStyle/>
          <a:p>
            <a:pPr lvl="0">
              <a:lnSpc>
                <a:spcPts val="4000"/>
              </a:lnSpc>
              <a:spcBef>
                <a:spcPct val="0"/>
              </a:spcBef>
            </a:pPr>
            <a:r>
              <a:rPr lang="it-IT" sz="2800" dirty="0" smtClean="0">
                <a:solidFill>
                  <a:srgbClr val="353535"/>
                </a:solidFill>
                <a:latin typeface="Georgia"/>
                <a:ea typeface="+mj-ea"/>
                <a:cs typeface="Georgia"/>
              </a:rPr>
              <a:t>Come rendere il percorso dei ricambi più efficiente?</a:t>
            </a:r>
            <a:endParaRPr kumimoji="0" lang="en-US" sz="2800" b="0" i="0" u="none" strike="noStrike" kern="1200" cap="none" spc="0" normalizeH="0" baseline="0" noProof="0" dirty="0" smtClean="0">
              <a:ln>
                <a:noFill/>
              </a:ln>
              <a:solidFill>
                <a:srgbClr val="353535"/>
              </a:solidFill>
              <a:effectLst/>
              <a:uLnTx/>
              <a:uFillTx/>
              <a:latin typeface="Georgia"/>
              <a:ea typeface="+mj-ea"/>
              <a:cs typeface="Georgia"/>
            </a:endParaRPr>
          </a:p>
        </p:txBody>
      </p:sp>
      <p:sp>
        <p:nvSpPr>
          <p:cNvPr id="36" name="TextBox 35"/>
          <p:cNvSpPr txBox="1"/>
          <p:nvPr/>
        </p:nvSpPr>
        <p:spPr>
          <a:xfrm>
            <a:off x="317807" y="803554"/>
            <a:ext cx="8826194" cy="400110"/>
          </a:xfrm>
          <a:prstGeom prst="rect">
            <a:avLst/>
          </a:prstGeom>
          <a:noFill/>
        </p:spPr>
        <p:txBody>
          <a:bodyPr wrap="square" rtlCol="0">
            <a:spAutoFit/>
          </a:bodyPr>
          <a:lstStyle/>
          <a:p>
            <a:r>
              <a:rPr lang="it-IT" sz="2000" dirty="0" smtClean="0">
                <a:latin typeface="+mj-lt"/>
              </a:rPr>
              <a:t>Case study</a:t>
            </a:r>
            <a:endParaRPr lang="it-IT" sz="2000" dirty="0">
              <a:latin typeface="+mj-lt"/>
            </a:endParaRPr>
          </a:p>
        </p:txBody>
      </p:sp>
    </p:spTree>
    <p:extLst>
      <p:ext uri="{BB962C8B-B14F-4D97-AF65-F5344CB8AC3E}">
        <p14:creationId xmlns="" xmlns:p14="http://schemas.microsoft.com/office/powerpoint/2010/main" val="35977964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609600"/>
            <a:ext cx="2743200" cy="6096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it-IT" sz="3200" dirty="0" smtClean="0">
                <a:latin typeface="+mj-lt"/>
              </a:rPr>
              <a:t>Grazie</a:t>
            </a:r>
            <a:endParaRPr lang="en-US" sz="3200" dirty="0">
              <a:latin typeface="+mj-lt"/>
            </a:endParaRPr>
          </a:p>
        </p:txBody>
      </p:sp>
      <p:pic>
        <p:nvPicPr>
          <p:cNvPr id="4" name="Picture Placeholder 3"/>
          <p:cNvPicPr>
            <a:picLocks noGrp="1" noChangeAspect="1"/>
          </p:cNvPicPr>
          <p:nvPr>
            <p:ph type="pic" sz="quarter" idx="11"/>
          </p:nvPr>
        </p:nvPicPr>
        <p:blipFill>
          <a:blip r:embed="rId3"/>
          <a:srcRect/>
          <a:stretch>
            <a:fillRect/>
          </a:stretch>
        </p:blipFill>
        <p:spPr>
          <a:prstGeom prst="rect">
            <a:avLst/>
          </a:prstGeom>
        </p:spPr>
      </p:pic>
    </p:spTree>
    <p:extLst>
      <p:ext uri="{BB962C8B-B14F-4D97-AF65-F5344CB8AC3E}">
        <p14:creationId xmlns="" xmlns:p14="http://schemas.microsoft.com/office/powerpoint/2010/main" val="325917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UPS Grass Template">
  <a:themeElements>
    <a:clrScheme name="UPS Grass">
      <a:dk1>
        <a:srgbClr val="351C15"/>
      </a:dk1>
      <a:lt1>
        <a:sysClr val="window" lastClr="FFFFFF"/>
      </a:lt1>
      <a:dk2>
        <a:srgbClr val="351C15"/>
      </a:dk2>
      <a:lt2>
        <a:srgbClr val="FFFFFF"/>
      </a:lt2>
      <a:accent1>
        <a:srgbClr val="64A70B"/>
      </a:accent1>
      <a:accent2>
        <a:srgbClr val="83B93C"/>
      </a:accent2>
      <a:accent3>
        <a:srgbClr val="A2CA6D"/>
      </a:accent3>
      <a:accent4>
        <a:srgbClr val="C1DC9D"/>
      </a:accent4>
      <a:accent5>
        <a:srgbClr val="C2A48C"/>
      </a:accent5>
      <a:accent6>
        <a:srgbClr val="E1C8B0"/>
      </a:accent6>
      <a:hlink>
        <a:srgbClr val="F68B20"/>
      </a:hlink>
      <a:folHlink>
        <a:srgbClr val="D9D9D6"/>
      </a:folHlink>
    </a:clrScheme>
    <a:fontScheme name="UPS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UPS%20Standard%20Grass[1].potx [Read-Only]" id="{31D8CFEA-96E0-4070-8972-3BC14B1DE014}" vid="{41EF62A1-FCA0-4225-8821-B5134F9F6A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B0A6CB37A3D44EAA09A149A02BC67C" ma:contentTypeVersion="0" ma:contentTypeDescription="Create a new document." ma:contentTypeScope="" ma:versionID="8c11d8bc16e8a1fc7020c1fcb18079c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A8F1FC-5FEA-4152-8D1B-D06BDEFFC1D0}">
  <ds:schemaRefs>
    <ds:schemaRef ds:uri="http://schemas.microsoft.com/sharepoint/v3/contenttype/forms"/>
  </ds:schemaRefs>
</ds:datastoreItem>
</file>

<file path=customXml/itemProps2.xml><?xml version="1.0" encoding="utf-8"?>
<ds:datastoreItem xmlns:ds="http://schemas.openxmlformats.org/officeDocument/2006/customXml" ds:itemID="{1F1E19DA-F71D-4168-9F51-09AEB0BBB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1215DBE-88EC-44BB-A4DF-367E83FE0A4F}">
  <ds:schemaRefs>
    <ds:schemaRef ds:uri="http://schemas.microsoft.com/office/2006/documentManagement/types"/>
    <ds:schemaRef ds:uri="http://purl.org/dc/dcmitype/"/>
    <ds:schemaRef ds:uri="http://schemas.microsoft.com/office/infopath/2007/PartnerControls"/>
    <ds:schemaRef ds:uri="http://www.w3.org/XML/1998/namespace"/>
    <ds:schemaRef ds:uri="http://purl.org/dc/terms/"/>
    <ds:schemaRef ds:uri="http://schemas.microsoft.com/office/2006/metadata/properties"/>
    <ds:schemaRef ds:uri="http://purl.org/dc/elements/1.1/"/>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UPS Widescreen Sky</Template>
  <TotalTime>0</TotalTime>
  <Words>1797</Words>
  <Application>Microsoft Office PowerPoint</Application>
  <PresentationFormat>Presentazione su schermo (4:3)</PresentationFormat>
  <Paragraphs>114</Paragraphs>
  <Slides>6</Slides>
  <Notes>6</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UPS Grass Template</vt:lpstr>
      <vt:lpstr>INDUSTRIA 4.0  La nuova Rivoluzione Industriale</vt:lpstr>
      <vt:lpstr>L’importanza dei Big Data e dell’industria 4.0 </vt:lpstr>
      <vt:lpstr>Metodi di acquisto dei beni industriali </vt:lpstr>
      <vt:lpstr>Esame di realtà: il mercato dei servizi sul campo</vt:lpstr>
      <vt:lpstr>Diapositiva 5</vt:lpstr>
      <vt:lpstr>Diapositiva 6</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2015-06-24T14:59:58Z</dcterms:created>
  <dcterms:modified xsi:type="dcterms:W3CDTF">2017-02-24T17:20:15Z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0x010100FFB0A6CB37A3D44EAA09A149A02BC67C</vt:lpwstr>
  </property>
</Properties>
</file>