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59" r:id="rId3"/>
    <p:sldId id="261" r:id="rId4"/>
    <p:sldId id="263" r:id="rId5"/>
    <p:sldId id="264" r:id="rId6"/>
    <p:sldId id="279" r:id="rId7"/>
    <p:sldId id="280" r:id="rId8"/>
    <p:sldId id="281" r:id="rId9"/>
    <p:sldId id="282" r:id="rId10"/>
    <p:sldId id="283" r:id="rId11"/>
    <p:sldId id="284" r:id="rId12"/>
    <p:sldId id="271" r:id="rId13"/>
    <p:sldId id="272" r:id="rId14"/>
    <p:sldId id="278" r:id="rId15"/>
    <p:sldId id="274" r:id="rId16"/>
  </p:sldIdLst>
  <p:sldSz cx="9144000" cy="6858000" type="screen4x3"/>
  <p:notesSz cx="6669088" cy="9926638"/>
  <p:defaultTextStyle>
    <a:defPPr>
      <a:defRPr lang="it-IT"/>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D0EDF4"/>
    <a:srgbClr val="E9EDF4"/>
    <a:srgbClr val="4F81BD"/>
    <a:srgbClr val="D0ECE8"/>
    <a:srgbClr val="1104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91" autoAdjust="0"/>
  </p:normalViewPr>
  <p:slideViewPr>
    <p:cSldViewPr snapToGrid="0" snapToObjects="1" showGuides="1">
      <p:cViewPr varScale="1">
        <p:scale>
          <a:sx n="56" d="100"/>
          <a:sy n="56" d="100"/>
        </p:scale>
        <p:origin x="-2280" y="-96"/>
      </p:cViewPr>
      <p:guideLst>
        <p:guide orient="horz" pos="666"/>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5A66363-5FB8-4623-B126-FA8E13F3EDE7}" type="datetimeFigureOut">
              <a:rPr lang="it-IT" smtClean="0"/>
              <a:pPr/>
              <a:t>22/03/2018</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7B0AA894-F063-4565-889B-79BED2AEA37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B0AA894-F063-4565-889B-79BED2AEA374}"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solidFill>
                  <a:schemeClr val="tx1"/>
                </a:solidFill>
              </a:rPr>
              <a:t>Le nostre proposte:</a:t>
            </a:r>
          </a:p>
          <a:p>
            <a:endParaRPr lang="it-IT" dirty="0" smtClean="0">
              <a:solidFill>
                <a:schemeClr val="tx1"/>
              </a:solidFill>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Premiare l’impresa che investe, assume, innova</a:t>
            </a:r>
            <a:endParaRPr lang="it-IT" sz="1600" dirty="0" smtClean="0">
              <a:solidFill>
                <a:schemeClr val="tx1"/>
              </a:solidFill>
              <a:latin typeface="Century" pitchFamily="18" charset="0"/>
              <a:cs typeface="Arial" pitchFamily="34" charset="0"/>
            </a:endParaRPr>
          </a:p>
          <a:p>
            <a:pPr marL="358775" indent="-358775">
              <a:buFont typeface="Wingdings" pitchFamily="2" charset="2"/>
              <a:buNone/>
            </a:pPr>
            <a:r>
              <a:rPr lang="it-IT" sz="1200" dirty="0" smtClean="0">
                <a:solidFill>
                  <a:schemeClr val="tx1"/>
                </a:solidFill>
                <a:latin typeface="Century" pitchFamily="18" charset="0"/>
                <a:cs typeface="Arial" pitchFamily="34" charset="0"/>
              </a:rPr>
              <a:t>	(</a:t>
            </a:r>
            <a:r>
              <a:rPr lang="it-IT" sz="1200" baseline="0" dirty="0" smtClean="0">
                <a:solidFill>
                  <a:schemeClr val="tx1"/>
                </a:solidFill>
                <a:latin typeface="Century" pitchFamily="18" charset="0"/>
                <a:cs typeface="Arial" pitchFamily="34" charset="0"/>
              </a:rPr>
              <a:t>12 miliardi a regime per la </a:t>
            </a:r>
            <a:r>
              <a:rPr lang="it-IT" sz="1200" dirty="0" smtClean="0">
                <a:solidFill>
                  <a:schemeClr val="tx1"/>
                </a:solidFill>
                <a:latin typeface="Century" pitchFamily="18" charset="0"/>
                <a:cs typeface="Arial" pitchFamily="34" charset="0"/>
              </a:rPr>
              <a:t>riduzione del cuneo fiscale e azzeramento per i</a:t>
            </a:r>
            <a:r>
              <a:rPr lang="it-IT" sz="1200" baseline="0" dirty="0" smtClean="0">
                <a:solidFill>
                  <a:schemeClr val="tx1"/>
                </a:solidFill>
                <a:latin typeface="Century" pitchFamily="18" charset="0"/>
                <a:cs typeface="Arial" pitchFamily="34" charset="0"/>
              </a:rPr>
              <a:t> neo-assunti under 30; 2 miliardi per l’azzeramento degli oneri fiscali e contributivi sui premi di risultato) </a:t>
            </a: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Destinare alla riduzione della pressione fiscale parte delle maggiori risorse derivanti dalla più elevata compartecipazione alla spesa per i servizi pubblici</a:t>
            </a:r>
            <a:endParaRPr lang="it-IT" sz="1600" dirty="0" smtClean="0">
              <a:solidFill>
                <a:schemeClr val="tx1"/>
              </a:solidFill>
              <a:latin typeface="Century" pitchFamily="18" charset="0"/>
              <a:cs typeface="Arial" pitchFamily="34" charset="0"/>
            </a:endParaRPr>
          </a:p>
          <a:p>
            <a:pPr marL="358775" indent="-358775">
              <a:buFont typeface="Wingdings" pitchFamily="2" charset="2"/>
              <a:buChar char="Ø"/>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Modernizzare il sistema fiscale e rendere più efficiente l’azione amministrativa</a:t>
            </a:r>
            <a:endParaRPr lang="it-IT" sz="1600" dirty="0" smtClean="0">
              <a:solidFill>
                <a:schemeClr val="tx1"/>
              </a:solidFill>
              <a:latin typeface="Century" pitchFamily="18" charset="0"/>
              <a:cs typeface="Arial" pitchFamily="34" charset="0"/>
            </a:endParaRPr>
          </a:p>
          <a:p>
            <a:pPr marL="358775" indent="-358775">
              <a:buFont typeface="Wingdings" pitchFamily="2" charset="2"/>
              <a:buNone/>
            </a:pPr>
            <a:r>
              <a:rPr lang="it-IT" sz="1200" dirty="0" smtClean="0">
                <a:solidFill>
                  <a:schemeClr val="tx1"/>
                </a:solidFill>
                <a:latin typeface="Century" pitchFamily="18" charset="0"/>
                <a:cs typeface="Arial" pitchFamily="34" charset="0"/>
              </a:rPr>
              <a:t>	(semplificare, rendere certo e stabile il sistema fiscale; razionalizzare gli adempimenti fiscali che riguardano l’IVA aumentando la soglia di compensazione,</a:t>
            </a:r>
            <a:r>
              <a:rPr lang="it-IT" sz="1200" baseline="0" dirty="0" smtClean="0">
                <a:solidFill>
                  <a:schemeClr val="tx1"/>
                </a:solidFill>
                <a:latin typeface="Century" pitchFamily="18" charset="0"/>
                <a:cs typeface="Arial" pitchFamily="34" charset="0"/>
              </a:rPr>
              <a:t> riducendo i tempi di rimborso, ripristinando termine congruo per la detrazione dell’IVA; non tassare i fattori di produzione)</a:t>
            </a:r>
            <a:endParaRPr lang="it-IT" sz="1200" dirty="0" smtClean="0">
              <a:solidFill>
                <a:schemeClr val="tx1"/>
              </a:solidFill>
              <a:latin typeface="Century" pitchFamily="18" charset="0"/>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358775" marR="0" indent="-358775" algn="l" defTabSz="914400" rtl="0" eaLnBrk="1" fontAlgn="auto" latinLnBrk="0" hangingPunct="1">
              <a:lnSpc>
                <a:spcPct val="100000"/>
              </a:lnSpc>
              <a:spcBef>
                <a:spcPts val="0"/>
              </a:spcBef>
              <a:spcAft>
                <a:spcPts val="0"/>
              </a:spcAft>
              <a:buClrTx/>
              <a:buSzTx/>
              <a:buFont typeface="Wingdings" pitchFamily="2" charset="2"/>
              <a:buNone/>
              <a:tabLst/>
              <a:defRPr/>
            </a:pPr>
            <a:r>
              <a:rPr lang="it-IT" dirty="0" smtClean="0">
                <a:solidFill>
                  <a:schemeClr val="tx1"/>
                </a:solidFill>
              </a:rPr>
              <a:t>Le nostre proposte:</a:t>
            </a: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Una </a:t>
            </a:r>
            <a:r>
              <a:rPr lang="it-IT" sz="1400" dirty="0" err="1" smtClean="0">
                <a:solidFill>
                  <a:schemeClr val="tx1"/>
                </a:solidFill>
                <a:latin typeface="Century" pitchFamily="18" charset="0"/>
                <a:cs typeface="Arial" pitchFamily="34" charset="0"/>
              </a:rPr>
              <a:t>governance</a:t>
            </a:r>
            <a:r>
              <a:rPr lang="it-IT" sz="1400" dirty="0" smtClean="0">
                <a:solidFill>
                  <a:schemeClr val="tx1"/>
                </a:solidFill>
                <a:latin typeface="Century" pitchFamily="18" charset="0"/>
                <a:cs typeface="Arial" pitchFamily="34" charset="0"/>
              </a:rPr>
              <a:t> dell’Eurozona orientata all’integrazione. </a:t>
            </a:r>
            <a:r>
              <a:rPr lang="it-IT" sz="1600" dirty="0" smtClean="0">
                <a:solidFill>
                  <a:schemeClr val="tx1"/>
                </a:solidFill>
                <a:latin typeface="Century" pitchFamily="18" charset="0"/>
                <a:cs typeface="Arial" pitchFamily="34" charset="0"/>
              </a:rPr>
              <a:t>Istituire un Ministro delle finanze indipendente dagli Stati membri, che risponda ai cittadini europei </a:t>
            </a:r>
          </a:p>
          <a:p>
            <a:pPr marL="358775" indent="-358775">
              <a:buFont typeface="Wingdings" pitchFamily="2" charset="2"/>
              <a:buNone/>
            </a:pPr>
            <a:r>
              <a:rPr lang="it-IT" sz="1200" dirty="0" smtClean="0">
                <a:solidFill>
                  <a:schemeClr val="tx1"/>
                </a:solidFill>
                <a:latin typeface="Century" pitchFamily="18" charset="0"/>
                <a:cs typeface="Arial" pitchFamily="34" charset="0"/>
              </a:rPr>
              <a:t>	(che</a:t>
            </a:r>
            <a:r>
              <a:rPr lang="it-IT" sz="1200" baseline="0" dirty="0" smtClean="0">
                <a:solidFill>
                  <a:schemeClr val="tx1"/>
                </a:solidFill>
                <a:latin typeface="Century" pitchFamily="18" charset="0"/>
                <a:cs typeface="Arial" pitchFamily="34" charset="0"/>
              </a:rPr>
              <a:t> gestisca un budget dell’Eurozona finalizzato alla stabilizzazione del ciclo, abbia la responsabilità delle emissioni di </a:t>
            </a:r>
            <a:r>
              <a:rPr lang="it-IT" sz="1200" baseline="0" dirty="0" err="1" smtClean="0">
                <a:solidFill>
                  <a:schemeClr val="tx1"/>
                </a:solidFill>
                <a:latin typeface="Century" pitchFamily="18" charset="0"/>
                <a:cs typeface="Arial" pitchFamily="34" charset="0"/>
              </a:rPr>
              <a:t>Eurobond</a:t>
            </a:r>
            <a:r>
              <a:rPr lang="it-IT" sz="1200" baseline="0" dirty="0" smtClean="0">
                <a:solidFill>
                  <a:schemeClr val="tx1"/>
                </a:solidFill>
                <a:latin typeface="Century" pitchFamily="18" charset="0"/>
                <a:cs typeface="Arial" pitchFamily="34" charset="0"/>
              </a:rPr>
              <a:t>, possa incidere sui Disegni di legge di bilancio nazionali se non in linea con gli obiettivi concordati)</a:t>
            </a: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err="1" smtClean="0">
                <a:solidFill>
                  <a:schemeClr val="tx1"/>
                </a:solidFill>
                <a:latin typeface="Century" pitchFamily="18" charset="0"/>
                <a:cs typeface="Arial" pitchFamily="34" charset="0"/>
              </a:rPr>
              <a:t>Riorientare</a:t>
            </a:r>
            <a:r>
              <a:rPr lang="it-IT" sz="1400" dirty="0" smtClean="0">
                <a:solidFill>
                  <a:schemeClr val="tx1"/>
                </a:solidFill>
                <a:latin typeface="Century" pitchFamily="18" charset="0"/>
                <a:cs typeface="Arial" pitchFamily="34" charset="0"/>
              </a:rPr>
              <a:t> la politica europea ai fattori più che ai settori e rafforzare la politica di coesione, portando industria e competitività al centro</a:t>
            </a:r>
          </a:p>
          <a:p>
            <a:pPr marL="358775" indent="-358775">
              <a:buFont typeface="Wingdings" pitchFamily="2" charset="2"/>
              <a:buNone/>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Un’Italia coprotagonista in un’Europa più integrata</a:t>
            </a:r>
          </a:p>
          <a:p>
            <a:pPr marL="358775" indent="-358775">
              <a:buFont typeface="Wingdings" pitchFamily="2" charset="2"/>
              <a:buNone/>
            </a:pPr>
            <a:r>
              <a:rPr lang="it-IT" sz="1200" dirty="0" smtClean="0">
                <a:solidFill>
                  <a:schemeClr val="tx1"/>
                </a:solidFill>
                <a:latin typeface="Century" pitchFamily="18" charset="0"/>
                <a:cs typeface="Arial" pitchFamily="34" charset="0"/>
              </a:rPr>
              <a:t>	(promuovere</a:t>
            </a:r>
            <a:r>
              <a:rPr lang="it-IT" sz="1200" baseline="0" dirty="0" smtClean="0">
                <a:solidFill>
                  <a:schemeClr val="tx1"/>
                </a:solidFill>
                <a:latin typeface="Century" pitchFamily="18" charset="0"/>
                <a:cs typeface="Arial" pitchFamily="34" charset="0"/>
              </a:rPr>
              <a:t> progetti di maggiore integrazione anche se riguardano un nucleo ristretto di Paesi; favorire politica commerciale orientata verso accordi di libero scambio; maggior coordinamento a livello politico, ministeriale e tecnico per la tutela degli interessi nazionali; assicurare una presenza coerente e strutturata a livello politico e tecnico in sede UE)</a:t>
            </a:r>
            <a:endParaRPr lang="it-IT" sz="1200" dirty="0" smtClean="0">
              <a:solidFill>
                <a:schemeClr val="tx1"/>
              </a:solidFill>
              <a:latin typeface="Century" pitchFamily="18" charset="0"/>
              <a:cs typeface="Arial" pitchFamily="34" charset="0"/>
            </a:endParaRPr>
          </a:p>
          <a:p>
            <a:endParaRPr lang="it-IT" dirty="0">
              <a:solidFill>
                <a:schemeClr val="tx1"/>
              </a:solidFill>
            </a:endParaRPr>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15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B0AA894-F063-4565-889B-79BED2AEA374}"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B0AA894-F063-4565-889B-79BED2AEA374}"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Non sono stati temi da campagna elettorale, ma lo diventano nel post campagna elettorale: creare</a:t>
            </a:r>
            <a:r>
              <a:rPr lang="it-IT" baseline="0" dirty="0" smtClean="0"/>
              <a:t> lavoro o assistenza? Come rassicurare i mercati? Come accompagnare la crescita che c’è?</a:t>
            </a:r>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Anche qui da post campagna elettorale. Cosa deve fare l’Europa? Oggi c’è il consiglio europeo che discute di questo. Qual è la posizione dell’Italia?</a:t>
            </a:r>
          </a:p>
          <a:p>
            <a:r>
              <a:rPr lang="it-IT" dirty="0" smtClean="0"/>
              <a:t>Cosa ragionevolmente potrà fare un governo a valle del voto?</a:t>
            </a:r>
          </a:p>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solidFill>
                  <a:schemeClr val="tx1"/>
                </a:solidFill>
              </a:rPr>
              <a:t>Le nostre proposte:</a:t>
            </a:r>
          </a:p>
          <a:p>
            <a:endParaRPr lang="it-IT" dirty="0" smtClean="0">
              <a:solidFill>
                <a:schemeClr val="tx1"/>
              </a:solidFill>
            </a:endParaRPr>
          </a:p>
          <a:p>
            <a:pPr marL="358775" indent="-358775">
              <a:buFont typeface="Wingdings" pitchFamily="2" charset="2"/>
              <a:buChar char="Ø"/>
            </a:pPr>
            <a:r>
              <a:rPr lang="it-IT" sz="1400" dirty="0" err="1" smtClean="0">
                <a:solidFill>
                  <a:schemeClr val="tx1"/>
                </a:solidFill>
                <a:latin typeface="Century" pitchFamily="18" charset="0"/>
                <a:cs typeface="Arial" pitchFamily="34" charset="0"/>
              </a:rPr>
              <a:t>Riorientare</a:t>
            </a:r>
            <a:r>
              <a:rPr lang="it-IT" sz="1400" dirty="0" smtClean="0">
                <a:solidFill>
                  <a:schemeClr val="tx1"/>
                </a:solidFill>
                <a:latin typeface="Century" pitchFamily="18" charset="0"/>
                <a:cs typeface="Arial" pitchFamily="34" charset="0"/>
              </a:rPr>
              <a:t> regole e istituzioni pubbliche per favorire la crescita e modernizzare l’Italia</a:t>
            </a:r>
          </a:p>
          <a:p>
            <a:pPr marL="358775" indent="-358775"/>
            <a:r>
              <a:rPr lang="it-IT" dirty="0" smtClean="0">
                <a:solidFill>
                  <a:schemeClr val="tx1"/>
                </a:solidFill>
                <a:latin typeface="Century" pitchFamily="18" charset="0"/>
                <a:cs typeface="Arial" pitchFamily="34" charset="0"/>
              </a:rPr>
              <a:t>	(ampliare le competenze esclusive dello Stato, innovare la PA, legiferare meno e meglio, modernizzare il sistema dei controlli sulle imprese, rivedere il Codice dei Contratti pubblici, qualificare la domanda pubblica come strumento di politica industriale, istituire una sessione legislativa ad hoc per la Legge annuale per la concorrenza, rafforzare la </a:t>
            </a:r>
            <a:r>
              <a:rPr lang="it-IT" i="1" dirty="0" err="1" smtClean="0">
                <a:solidFill>
                  <a:schemeClr val="tx1"/>
                </a:solidFill>
                <a:latin typeface="Century" pitchFamily="18" charset="0"/>
                <a:cs typeface="Arial" pitchFamily="34" charset="0"/>
              </a:rPr>
              <a:t>retention</a:t>
            </a:r>
            <a:r>
              <a:rPr lang="it-IT" i="1" dirty="0" smtClean="0">
                <a:solidFill>
                  <a:schemeClr val="tx1"/>
                </a:solidFill>
                <a:latin typeface="Century" pitchFamily="18" charset="0"/>
                <a:cs typeface="Arial" pitchFamily="34" charset="0"/>
              </a:rPr>
              <a:t> </a:t>
            </a:r>
            <a:r>
              <a:rPr lang="it-IT" dirty="0" smtClean="0">
                <a:solidFill>
                  <a:schemeClr val="tx1"/>
                </a:solidFill>
                <a:latin typeface="Century" pitchFamily="18" charset="0"/>
                <a:cs typeface="Arial" pitchFamily="34" charset="0"/>
              </a:rPr>
              <a:t>degli investimenti strategici)</a:t>
            </a:r>
          </a:p>
          <a:p>
            <a:pPr marL="358775" indent="-358775"/>
            <a:endParaRPr lang="it-IT" sz="16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Sviluppare la sanità complementare</a:t>
            </a:r>
          </a:p>
          <a:p>
            <a:pPr marL="358775" indent="-358775">
              <a:buFont typeface="Wingdings" pitchFamily="2" charset="2"/>
              <a:buNone/>
            </a:pPr>
            <a:r>
              <a:rPr lang="it-IT" sz="1600" dirty="0" smtClean="0">
                <a:solidFill>
                  <a:schemeClr val="tx1"/>
                </a:solidFill>
                <a:latin typeface="Century" pitchFamily="18" charset="0"/>
                <a:cs typeface="Arial" pitchFamily="34" charset="0"/>
              </a:rPr>
              <a:t>	</a:t>
            </a:r>
            <a:r>
              <a:rPr lang="it-IT" sz="1200" dirty="0" smtClean="0">
                <a:solidFill>
                  <a:schemeClr val="tx1"/>
                </a:solidFill>
                <a:latin typeface="Century" pitchFamily="18" charset="0"/>
                <a:cs typeface="Arial" pitchFamily="34" charset="0"/>
              </a:rPr>
              <a:t>(a partire quella contrattuale mediante incentivi fiscali e contributivi)</a:t>
            </a:r>
            <a:endParaRPr lang="it-IT" sz="1600" dirty="0" smtClean="0">
              <a:solidFill>
                <a:schemeClr val="tx1"/>
              </a:solidFill>
              <a:latin typeface="Century" pitchFamily="18" charset="0"/>
              <a:cs typeface="Arial" pitchFamily="34" charset="0"/>
            </a:endParaRPr>
          </a:p>
          <a:p>
            <a:pPr marL="358775" indent="-358775"/>
            <a:endParaRPr lang="it-IT" sz="16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Risolvere la questione temporale nella PA </a:t>
            </a:r>
            <a:r>
              <a:rPr lang="it-IT" sz="1200" dirty="0" smtClean="0">
                <a:solidFill>
                  <a:schemeClr val="tx1"/>
                </a:solidFill>
                <a:latin typeface="Century" pitchFamily="18" charset="0"/>
                <a:cs typeface="Arial" pitchFamily="34" charset="0"/>
              </a:rPr>
              <a:t>nella giustizia </a:t>
            </a:r>
            <a:r>
              <a:rPr lang="it-IT" dirty="0" smtClean="0">
                <a:solidFill>
                  <a:schemeClr val="tx1"/>
                </a:solidFill>
                <a:latin typeface="Century" pitchFamily="18" charset="0"/>
                <a:cs typeface="Arial" pitchFamily="34" charset="0"/>
              </a:rPr>
              <a:t>(civile, penale, tributaria), nella realizzazione delle infrastrutture, negli ambiti più “problematici” per le imprese</a:t>
            </a:r>
          </a:p>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solidFill>
                  <a:schemeClr val="tx1"/>
                </a:solidFill>
              </a:rPr>
              <a:t>Le nostre</a:t>
            </a:r>
            <a:r>
              <a:rPr lang="it-IT" baseline="0" dirty="0" smtClean="0">
                <a:solidFill>
                  <a:schemeClr val="tx1"/>
                </a:solidFill>
              </a:rPr>
              <a:t> proposte:</a:t>
            </a:r>
          </a:p>
          <a:p>
            <a:endParaRPr lang="it-IT" baseline="0" dirty="0" smtClean="0">
              <a:solidFill>
                <a:schemeClr val="tx1"/>
              </a:solidFill>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Scuole e università più autonome per migliorare la qualità dell’istruzione</a:t>
            </a:r>
          </a:p>
          <a:p>
            <a:pPr marL="358775" indent="-358775">
              <a:buFont typeface="Wingdings" pitchFamily="2" charset="2"/>
              <a:buChar char="Ø"/>
            </a:pPr>
            <a:endParaRPr lang="it-IT" sz="16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Rendere più attrattivi gli Istituti Tecnici Superiori</a:t>
            </a:r>
          </a:p>
          <a:p>
            <a:pPr marL="358775" indent="-358775"/>
            <a:r>
              <a:rPr lang="it-IT" sz="1600" dirty="0" smtClean="0">
                <a:solidFill>
                  <a:schemeClr val="tx1"/>
                </a:solidFill>
                <a:latin typeface="Century" pitchFamily="18" charset="0"/>
              </a:rPr>
              <a:t>	(</a:t>
            </a:r>
            <a:r>
              <a:rPr lang="it-IT" dirty="0" smtClean="0">
                <a:solidFill>
                  <a:schemeClr val="tx1"/>
                </a:solidFill>
                <a:latin typeface="Century" pitchFamily="18" charset="0"/>
                <a:cs typeface="Arial" pitchFamily="34" charset="0"/>
              </a:rPr>
              <a:t>trasformare le Fondazioni ITS in “</a:t>
            </a:r>
            <a:r>
              <a:rPr lang="it-IT" i="1" dirty="0" smtClean="0">
                <a:solidFill>
                  <a:schemeClr val="tx1"/>
                </a:solidFill>
                <a:latin typeface="Century" pitchFamily="18" charset="0"/>
                <a:cs typeface="Arial" pitchFamily="34" charset="0"/>
              </a:rPr>
              <a:t>Smart </a:t>
            </a:r>
            <a:r>
              <a:rPr lang="it-IT" i="1" dirty="0" err="1" smtClean="0">
                <a:solidFill>
                  <a:schemeClr val="tx1"/>
                </a:solidFill>
                <a:latin typeface="Century" pitchFamily="18" charset="0"/>
                <a:cs typeface="Arial" pitchFamily="34" charset="0"/>
              </a:rPr>
              <a:t>Academy</a:t>
            </a:r>
            <a:r>
              <a:rPr lang="it-IT" dirty="0" smtClean="0">
                <a:solidFill>
                  <a:schemeClr val="tx1"/>
                </a:solidFill>
                <a:latin typeface="Century" pitchFamily="18" charset="0"/>
                <a:cs typeface="Arial" pitchFamily="34" charset="0"/>
              </a:rPr>
              <a:t>”, valorizzare le imprese che potrebbero “adottare” gli ITS di cui fanno parte, includere percorsi brevi di formazione continua per aggiornare le competenze alle nuove tecnologie)</a:t>
            </a:r>
          </a:p>
          <a:p>
            <a:pPr marL="358775" indent="-358775"/>
            <a:endParaRPr lang="it-IT" dirty="0" smtClean="0">
              <a:solidFill>
                <a:schemeClr val="tx1"/>
              </a:solidFill>
              <a:latin typeface="Century" pitchFamily="18" charset="0"/>
              <a:cs typeface="Arial" pitchFamily="34" charset="0"/>
            </a:endParaRPr>
          </a:p>
          <a:p>
            <a:pPr marL="358775" indent="-358775">
              <a:buFont typeface="Wingdings" pitchFamily="2" charset="2"/>
              <a:buNone/>
            </a:pPr>
            <a:r>
              <a:rPr lang="it-IT" dirty="0" smtClean="0">
                <a:solidFill>
                  <a:schemeClr val="tx1"/>
                </a:solidFill>
                <a:latin typeface="Century" pitchFamily="18" charset="0"/>
                <a:cs typeface="Arial" pitchFamily="34" charset="0"/>
              </a:rPr>
              <a:t>	Consentire alle imprese di costruire un percorso di filiera formativa (alternanza scuola-lavoro e apprendistato) riconoscendogli l’azzeramento degli oneri fiscali e contributivi sul lavoro</a:t>
            </a:r>
          </a:p>
          <a:p>
            <a:pPr marL="358775" indent="-358775"/>
            <a:endParaRPr lang="it-IT" sz="1600" dirty="0" smtClean="0">
              <a:solidFill>
                <a:schemeClr val="tx1"/>
              </a:solidFill>
              <a:latin typeface="Century" pitchFamily="18" charset="0"/>
              <a:cs typeface="Arial" pitchFamily="34" charset="0"/>
            </a:endParaRPr>
          </a:p>
          <a:p>
            <a:pPr marL="358775" indent="-358775">
              <a:spcAft>
                <a:spcPts val="0"/>
              </a:spcAft>
              <a:buFont typeface="Wingdings" pitchFamily="2" charset="2"/>
              <a:buChar char="Ø"/>
            </a:pPr>
            <a:r>
              <a:rPr lang="it-IT" sz="1400" dirty="0" smtClean="0">
                <a:solidFill>
                  <a:schemeClr val="tx1"/>
                </a:solidFill>
                <a:latin typeface="Century" pitchFamily="18" charset="0"/>
                <a:cs typeface="Arial" pitchFamily="34" charset="0"/>
              </a:rPr>
              <a:t>Favorire l’apertura delle imprese al lavoro straniero</a:t>
            </a:r>
            <a:r>
              <a:rPr lang="it-IT" sz="1400" baseline="0" dirty="0" smtClean="0">
                <a:solidFill>
                  <a:schemeClr val="tx1"/>
                </a:solidFill>
                <a:latin typeface="Century" pitchFamily="18" charset="0"/>
                <a:cs typeface="Arial" pitchFamily="34" charset="0"/>
              </a:rPr>
              <a:t> </a:t>
            </a:r>
            <a:r>
              <a:rPr lang="it-IT" dirty="0" smtClean="0">
                <a:solidFill>
                  <a:schemeClr val="tx1"/>
                </a:solidFill>
                <a:latin typeface="Century" pitchFamily="18" charset="0"/>
                <a:cs typeface="Arial" pitchFamily="34" charset="0"/>
              </a:rPr>
              <a:t>stimolando l’ingresso di lavoratori stranieri altamente qualificati e utilizzando parte delle risorse oggi spese per i migranti per un piano di formazione finalizzato all’inserimento nelle imprese</a:t>
            </a:r>
          </a:p>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solidFill>
                  <a:schemeClr val="tx1"/>
                </a:solidFill>
              </a:rPr>
              <a:t>Le nostre proposte:</a:t>
            </a:r>
          </a:p>
          <a:p>
            <a:endParaRPr lang="it-IT" dirty="0" smtClean="0">
              <a:solidFill>
                <a:schemeClr val="tx1"/>
              </a:solidFill>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Investire su ambiente, territorio e cultura</a:t>
            </a:r>
          </a:p>
          <a:p>
            <a:pPr marL="358775" indent="-358775"/>
            <a:r>
              <a:rPr lang="it-IT" sz="1600" dirty="0" smtClean="0">
                <a:solidFill>
                  <a:schemeClr val="tx1"/>
                </a:solidFill>
                <a:latin typeface="Century" pitchFamily="18" charset="0"/>
                <a:cs typeface="Arial" pitchFamily="34" charset="0"/>
              </a:rPr>
              <a:t>	(</a:t>
            </a:r>
            <a:r>
              <a:rPr lang="it-IT" dirty="0" smtClean="0">
                <a:solidFill>
                  <a:schemeClr val="tx1"/>
                </a:solidFill>
                <a:latin typeface="Century" pitchFamily="18" charset="0"/>
                <a:cs typeface="Arial" pitchFamily="34" charset="0"/>
              </a:rPr>
              <a:t>completare la transizione verso l’economia circolare, favorire le bonifiche dei siti contaminati per </a:t>
            </a:r>
            <a:r>
              <a:rPr lang="it-IT" dirty="0" err="1" smtClean="0">
                <a:solidFill>
                  <a:schemeClr val="tx1"/>
                </a:solidFill>
                <a:latin typeface="Century" pitchFamily="18" charset="0"/>
                <a:cs typeface="Arial" pitchFamily="34" charset="0"/>
              </a:rPr>
              <a:t>reindustrializzarli</a:t>
            </a:r>
            <a:r>
              <a:rPr lang="it-IT" dirty="0" smtClean="0">
                <a:solidFill>
                  <a:schemeClr val="tx1"/>
                </a:solidFill>
                <a:latin typeface="Century" pitchFamily="18" charset="0"/>
                <a:cs typeface="Arial" pitchFamily="34" charset="0"/>
              </a:rPr>
              <a:t>, la rigenerazione e riqualificazione del territorio, la mobilità sostenibile e lo sviluppo di tecnologie nazionali per lo sviluppo delle rinnovabili, estendere l’Art Bonus ai beni privati di pregio)</a:t>
            </a:r>
          </a:p>
          <a:p>
            <a:pPr marL="358775" indent="-358775">
              <a:buFont typeface="Wingdings" pitchFamily="2" charset="2"/>
              <a:buChar char="Ø"/>
            </a:pPr>
            <a:endParaRPr lang="it-IT" sz="16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Sviluppare mobilità, logistica e comunicazioni</a:t>
            </a:r>
          </a:p>
          <a:p>
            <a:pPr marL="358775" indent="-358775"/>
            <a:r>
              <a:rPr lang="it-IT" sz="1600" dirty="0" smtClean="0">
                <a:solidFill>
                  <a:schemeClr val="tx1"/>
                </a:solidFill>
                <a:latin typeface="Century" pitchFamily="18" charset="0"/>
                <a:cs typeface="Arial" pitchFamily="34" charset="0"/>
              </a:rPr>
              <a:t>	(</a:t>
            </a:r>
            <a:r>
              <a:rPr lang="it-IT" dirty="0" smtClean="0">
                <a:solidFill>
                  <a:schemeClr val="tx1"/>
                </a:solidFill>
                <a:latin typeface="Century" pitchFamily="18" charset="0"/>
                <a:cs typeface="Arial" pitchFamily="34" charset="0"/>
              </a:rPr>
              <a:t>potenziare i collegamenti stradali/ferroviari di porti, centri intermodali, interporti e aeroporti; dare certezza sulle Zone Economiche Speciali, completare l’infrastruttura per la banda ultralarga e il 5G)</a:t>
            </a:r>
          </a:p>
          <a:p>
            <a:pPr marL="358775" indent="-358775">
              <a:buFont typeface="Wingdings" pitchFamily="2" charset="2"/>
              <a:buChar char="Ø"/>
            </a:pPr>
            <a:endParaRPr lang="it-IT" sz="1600" dirty="0" smtClean="0">
              <a:solidFill>
                <a:schemeClr val="tx1"/>
              </a:solidFill>
              <a:latin typeface="Century" pitchFamily="18" charset="0"/>
              <a:cs typeface="Arial" pitchFamily="34" charset="0"/>
            </a:endParaRPr>
          </a:p>
          <a:p>
            <a:pPr marL="358775" indent="-358775">
              <a:spcAft>
                <a:spcPts val="600"/>
              </a:spcAft>
              <a:buFont typeface="Wingdings" pitchFamily="2" charset="2"/>
              <a:buChar char="Ø"/>
            </a:pPr>
            <a:r>
              <a:rPr lang="it-IT" sz="1400" dirty="0" smtClean="0">
                <a:solidFill>
                  <a:schemeClr val="tx1"/>
                </a:solidFill>
                <a:latin typeface="Century" pitchFamily="18" charset="0"/>
                <a:cs typeface="Arial" pitchFamily="34" charset="0"/>
              </a:rPr>
              <a:t>Allineare i costi dell’energia a quelli medi europei</a:t>
            </a:r>
          </a:p>
          <a:p>
            <a:pPr marL="358775" indent="-358775"/>
            <a:r>
              <a:rPr lang="it-IT" dirty="0" smtClean="0">
                <a:solidFill>
                  <a:schemeClr val="tx1"/>
                </a:solidFill>
                <a:latin typeface="Century" pitchFamily="18" charset="0"/>
                <a:cs typeface="Arial" pitchFamily="34" charset="0"/>
              </a:rPr>
              <a:t>	(creando un mercato competitivo per le fonti rinnovabili, </a:t>
            </a:r>
            <a:r>
              <a:rPr lang="it-IT" i="1" dirty="0" err="1" smtClean="0">
                <a:solidFill>
                  <a:schemeClr val="tx1"/>
                </a:solidFill>
                <a:latin typeface="Century" pitchFamily="18" charset="0"/>
                <a:cs typeface="Arial" pitchFamily="34" charset="0"/>
              </a:rPr>
              <a:t>smart</a:t>
            </a:r>
            <a:r>
              <a:rPr lang="it-IT" i="1" dirty="0" smtClean="0">
                <a:solidFill>
                  <a:schemeClr val="tx1"/>
                </a:solidFill>
                <a:latin typeface="Century" pitchFamily="18" charset="0"/>
                <a:cs typeface="Arial" pitchFamily="34" charset="0"/>
              </a:rPr>
              <a:t> </a:t>
            </a:r>
            <a:r>
              <a:rPr lang="it-IT" i="1" dirty="0" err="1" smtClean="0">
                <a:solidFill>
                  <a:schemeClr val="tx1"/>
                </a:solidFill>
                <a:latin typeface="Century" pitchFamily="18" charset="0"/>
                <a:cs typeface="Arial" pitchFamily="34" charset="0"/>
              </a:rPr>
              <a:t>energy</a:t>
            </a:r>
            <a:r>
              <a:rPr lang="it-IT" i="1" dirty="0" smtClean="0">
                <a:solidFill>
                  <a:schemeClr val="tx1"/>
                </a:solidFill>
                <a:latin typeface="Century" pitchFamily="18" charset="0"/>
                <a:cs typeface="Arial" pitchFamily="34" charset="0"/>
              </a:rPr>
              <a:t> community</a:t>
            </a:r>
            <a:r>
              <a:rPr lang="it-IT" dirty="0" smtClean="0">
                <a:solidFill>
                  <a:schemeClr val="tx1"/>
                </a:solidFill>
                <a:latin typeface="Century" pitchFamily="18" charset="0"/>
                <a:cs typeface="Arial" pitchFamily="34" charset="0"/>
              </a:rPr>
              <a:t> industriali e un </a:t>
            </a:r>
            <a:r>
              <a:rPr lang="it-IT" i="1" dirty="0" err="1" smtClean="0">
                <a:solidFill>
                  <a:schemeClr val="tx1"/>
                </a:solidFill>
                <a:latin typeface="Century" pitchFamily="18" charset="0"/>
                <a:cs typeface="Arial" pitchFamily="34" charset="0"/>
              </a:rPr>
              <a:t>hub</a:t>
            </a:r>
            <a:r>
              <a:rPr lang="it-IT" dirty="0" smtClean="0">
                <a:solidFill>
                  <a:schemeClr val="tx1"/>
                </a:solidFill>
                <a:latin typeface="Century" pitchFamily="18" charset="0"/>
                <a:cs typeface="Arial" pitchFamily="34" charset="0"/>
              </a:rPr>
              <a:t> del gas)</a:t>
            </a:r>
          </a:p>
          <a:p>
            <a:endParaRPr lang="it-IT" dirty="0"/>
          </a:p>
        </p:txBody>
      </p:sp>
      <p:sp>
        <p:nvSpPr>
          <p:cNvPr id="4" name="Segnaposto numero diapositiva 3"/>
          <p:cNvSpPr>
            <a:spLocks noGrp="1"/>
          </p:cNvSpPr>
          <p:nvPr>
            <p:ph type="sldNum" sz="quarter" idx="10"/>
          </p:nvPr>
        </p:nvSpPr>
        <p:spPr/>
        <p:txBody>
          <a:bodyPr/>
          <a:lstStyle/>
          <a:p>
            <a:fld id="{916746DC-C016-463A-AD02-56B8C8054054}"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solidFill>
                  <a:schemeClr val="tx1"/>
                </a:solidFill>
              </a:rPr>
              <a:t>Le nostre proposte:</a:t>
            </a: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Agevolare la crescita dimensionale e il rafforzamento della struttura finanziaria delle imprese</a:t>
            </a:r>
          </a:p>
          <a:p>
            <a:pPr marL="358775" indent="-358775">
              <a:spcAft>
                <a:spcPts val="1200"/>
              </a:spcAft>
              <a:buFont typeface="Wingdings" pitchFamily="2" charset="2"/>
              <a:buNone/>
            </a:pPr>
            <a:r>
              <a:rPr lang="it-IT" sz="1200" dirty="0" smtClean="0">
                <a:solidFill>
                  <a:schemeClr val="tx1"/>
                </a:solidFill>
                <a:latin typeface="Century" pitchFamily="18" charset="0"/>
                <a:cs typeface="Arial" pitchFamily="34" charset="0"/>
              </a:rPr>
              <a:t>	(piattaforma per favorire l’incontro tra investitori e imprese non quotate e favorire l’afflusso verso le PMI del risparmio familiare attraverso i PIR; incentivare i </a:t>
            </a:r>
            <a:r>
              <a:rPr lang="it-IT" sz="1200" i="1" dirty="0" err="1" smtClean="0">
                <a:solidFill>
                  <a:schemeClr val="tx1"/>
                </a:solidFill>
                <a:latin typeface="Century" pitchFamily="18" charset="0"/>
                <a:cs typeface="Arial" pitchFamily="34" charset="0"/>
              </a:rPr>
              <a:t>Temporary</a:t>
            </a:r>
            <a:r>
              <a:rPr lang="it-IT" sz="1200" i="1" dirty="0" smtClean="0">
                <a:solidFill>
                  <a:schemeClr val="tx1"/>
                </a:solidFill>
                <a:latin typeface="Century" pitchFamily="18" charset="0"/>
                <a:cs typeface="Arial" pitchFamily="34" charset="0"/>
              </a:rPr>
              <a:t> </a:t>
            </a:r>
            <a:r>
              <a:rPr lang="it-IT" sz="1200" i="1" dirty="0" err="1" smtClean="0">
                <a:solidFill>
                  <a:schemeClr val="tx1"/>
                </a:solidFill>
                <a:latin typeface="Century" pitchFamily="18" charset="0"/>
                <a:cs typeface="Arial" pitchFamily="34" charset="0"/>
              </a:rPr>
              <a:t>Chief</a:t>
            </a:r>
            <a:r>
              <a:rPr lang="it-IT" sz="1200" i="1" dirty="0" smtClean="0">
                <a:solidFill>
                  <a:schemeClr val="tx1"/>
                </a:solidFill>
                <a:latin typeface="Century" pitchFamily="18" charset="0"/>
                <a:cs typeface="Arial" pitchFamily="34" charset="0"/>
              </a:rPr>
              <a:t> Financial </a:t>
            </a:r>
            <a:r>
              <a:rPr lang="it-IT" sz="1200" i="1" dirty="0" err="1" smtClean="0">
                <a:solidFill>
                  <a:schemeClr val="tx1"/>
                </a:solidFill>
                <a:latin typeface="Century" pitchFamily="18" charset="0"/>
                <a:cs typeface="Arial" pitchFamily="34" charset="0"/>
              </a:rPr>
              <a:t>Officer</a:t>
            </a:r>
            <a:r>
              <a:rPr lang="it-IT" sz="1200" i="1" dirty="0" smtClean="0">
                <a:solidFill>
                  <a:schemeClr val="tx1"/>
                </a:solidFill>
                <a:latin typeface="Century" pitchFamily="18" charset="0"/>
                <a:cs typeface="Arial" pitchFamily="34" charset="0"/>
              </a:rPr>
              <a:t>; </a:t>
            </a:r>
            <a:r>
              <a:rPr lang="it-IT" sz="1200" i="0" dirty="0" smtClean="0">
                <a:solidFill>
                  <a:schemeClr val="tx1"/>
                </a:solidFill>
                <a:latin typeface="Century" pitchFamily="18" charset="0"/>
                <a:cs typeface="Arial" pitchFamily="34" charset="0"/>
              </a:rPr>
              <a:t>ampliare il perimetro del fondo di</a:t>
            </a:r>
            <a:r>
              <a:rPr lang="it-IT" sz="1200" i="0" baseline="0" dirty="0" smtClean="0">
                <a:solidFill>
                  <a:schemeClr val="tx1"/>
                </a:solidFill>
                <a:latin typeface="Century" pitchFamily="18" charset="0"/>
                <a:cs typeface="Arial" pitchFamily="34" charset="0"/>
              </a:rPr>
              <a:t> garanzia PMI a imprese fino a 500 dipendenti</a:t>
            </a:r>
            <a:r>
              <a:rPr lang="it-IT" sz="1200" dirty="0" smtClean="0">
                <a:solidFill>
                  <a:schemeClr val="tx1"/>
                </a:solidFill>
                <a:latin typeface="Century" pitchFamily="18" charset="0"/>
                <a:cs typeface="Arial" pitchFamily="34" charset="0"/>
              </a:rPr>
              <a:t>)</a:t>
            </a:r>
          </a:p>
          <a:p>
            <a:pPr marL="358775" indent="-358775">
              <a:spcAft>
                <a:spcPts val="1200"/>
              </a:spcAft>
              <a:buFont typeface="Wingdings" pitchFamily="2" charset="2"/>
              <a:buNone/>
            </a:pPr>
            <a:endParaRPr lang="it-IT" sz="1200"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Potenziare ricerca e innovazione e garantire continuità al piano nazionale industria 4.0</a:t>
            </a:r>
          </a:p>
          <a:p>
            <a:pPr marL="358775" indent="-358775">
              <a:buFont typeface="Wingdings" pitchFamily="2" charset="2"/>
              <a:buNone/>
            </a:pPr>
            <a:r>
              <a:rPr lang="it-IT" sz="1200" dirty="0" smtClean="0">
                <a:solidFill>
                  <a:schemeClr val="tx1"/>
                </a:solidFill>
                <a:latin typeface="Century" pitchFamily="18" charset="0"/>
                <a:cs typeface="Arial" pitchFamily="34" charset="0"/>
              </a:rPr>
              <a:t>	(rendere strutturale credito d’imposta </a:t>
            </a:r>
            <a:r>
              <a:rPr lang="it-IT" sz="1200" dirty="0" err="1" smtClean="0">
                <a:solidFill>
                  <a:schemeClr val="tx1"/>
                </a:solidFill>
                <a:latin typeface="Century" pitchFamily="18" charset="0"/>
                <a:cs typeface="Arial" pitchFamily="34" charset="0"/>
              </a:rPr>
              <a:t>R&amp;I</a:t>
            </a:r>
            <a:r>
              <a:rPr lang="it-IT" sz="1200" dirty="0" smtClean="0">
                <a:solidFill>
                  <a:schemeClr val="tx1"/>
                </a:solidFill>
                <a:latin typeface="Century" pitchFamily="18" charset="0"/>
                <a:cs typeface="Arial" pitchFamily="34" charset="0"/>
              </a:rPr>
              <a:t> </a:t>
            </a:r>
            <a:r>
              <a:rPr lang="it-IT" sz="1200" baseline="0" dirty="0" smtClean="0">
                <a:solidFill>
                  <a:schemeClr val="tx1"/>
                </a:solidFill>
                <a:latin typeface="Century" pitchFamily="18" charset="0"/>
                <a:cs typeface="Arial" pitchFamily="34" charset="0"/>
              </a:rPr>
              <a:t>non incrementale per alcune spese e il credito d’imposta per gli investimenti nel Mezzogiorno; </a:t>
            </a:r>
            <a:r>
              <a:rPr lang="it-IT" sz="1200" dirty="0" smtClean="0">
                <a:solidFill>
                  <a:schemeClr val="tx1"/>
                </a:solidFill>
                <a:latin typeface="Century" pitchFamily="18" charset="0"/>
                <a:cs typeface="Arial" pitchFamily="34" charset="0"/>
              </a:rPr>
              <a:t>avviare i piani operativi della strategia nazionale di specializzazione intelligente e definire la strategia per il 2020-30; credito d’imposta 4.0 per</a:t>
            </a:r>
            <a:r>
              <a:rPr lang="it-IT" sz="1200" baseline="0" dirty="0" smtClean="0">
                <a:solidFill>
                  <a:schemeClr val="tx1"/>
                </a:solidFill>
                <a:latin typeface="Century" pitchFamily="18" charset="0"/>
                <a:cs typeface="Arial" pitchFamily="34" charset="0"/>
              </a:rPr>
              <a:t> digitalizzazione e integrazione processi lungo la catena del valore; nuovo  apprendistato “</a:t>
            </a:r>
            <a:r>
              <a:rPr lang="it-IT" sz="1200" i="1" baseline="0" dirty="0" smtClean="0">
                <a:solidFill>
                  <a:schemeClr val="tx1"/>
                </a:solidFill>
                <a:latin typeface="Century" pitchFamily="18" charset="0"/>
                <a:cs typeface="Arial" pitchFamily="34" charset="0"/>
              </a:rPr>
              <a:t>work up 4-0</a:t>
            </a:r>
            <a:r>
              <a:rPr lang="it-IT" sz="1200" baseline="0" dirty="0" smtClean="0">
                <a:solidFill>
                  <a:schemeClr val="tx1"/>
                </a:solidFill>
                <a:latin typeface="Century" pitchFamily="18" charset="0"/>
                <a:cs typeface="Arial" pitchFamily="34" charset="0"/>
              </a:rPr>
              <a:t>” per giovani qualificati, definire i coefficienti di ammortamento per impresa 4.0, riconoscere i </a:t>
            </a:r>
            <a:r>
              <a:rPr lang="it-IT" sz="1200" i="1" baseline="0" dirty="0" err="1" smtClean="0">
                <a:solidFill>
                  <a:schemeClr val="tx1"/>
                </a:solidFill>
                <a:latin typeface="Century" pitchFamily="18" charset="0"/>
                <a:cs typeface="Arial" pitchFamily="34" charset="0"/>
              </a:rPr>
              <a:t>digital</a:t>
            </a:r>
            <a:r>
              <a:rPr lang="it-IT" sz="1200" i="1" baseline="0" dirty="0" smtClean="0">
                <a:solidFill>
                  <a:schemeClr val="tx1"/>
                </a:solidFill>
                <a:latin typeface="Century" pitchFamily="18" charset="0"/>
                <a:cs typeface="Arial" pitchFamily="34" charset="0"/>
              </a:rPr>
              <a:t> </a:t>
            </a:r>
            <a:r>
              <a:rPr lang="it-IT" sz="1200" i="1" baseline="0" dirty="0" err="1" smtClean="0">
                <a:solidFill>
                  <a:schemeClr val="tx1"/>
                </a:solidFill>
                <a:latin typeface="Century" pitchFamily="18" charset="0"/>
                <a:cs typeface="Arial" pitchFamily="34" charset="0"/>
              </a:rPr>
              <a:t>innovation</a:t>
            </a:r>
            <a:r>
              <a:rPr lang="it-IT" sz="1200" i="1" baseline="0" dirty="0" smtClean="0">
                <a:solidFill>
                  <a:schemeClr val="tx1"/>
                </a:solidFill>
                <a:latin typeface="Century" pitchFamily="18" charset="0"/>
                <a:cs typeface="Arial" pitchFamily="34" charset="0"/>
              </a:rPr>
              <a:t> </a:t>
            </a:r>
            <a:r>
              <a:rPr lang="it-IT" sz="1200" i="1" baseline="0" dirty="0" err="1" smtClean="0">
                <a:solidFill>
                  <a:schemeClr val="tx1"/>
                </a:solidFill>
                <a:latin typeface="Century" pitchFamily="18" charset="0"/>
                <a:cs typeface="Arial" pitchFamily="34" charset="0"/>
              </a:rPr>
              <a:t>hub</a:t>
            </a:r>
            <a:r>
              <a:rPr lang="it-IT" sz="1200" baseline="0" dirty="0" smtClean="0">
                <a:solidFill>
                  <a:schemeClr val="tx1"/>
                </a:solidFill>
                <a:latin typeface="Century" pitchFamily="18" charset="0"/>
                <a:cs typeface="Arial" pitchFamily="34" charset="0"/>
              </a:rPr>
              <a:t>; estendere il modello sviluppato dal cluster tecnologico Fabbrica Intelligente e da Confindustria)</a:t>
            </a:r>
          </a:p>
          <a:p>
            <a:pPr marL="358775" indent="-358775">
              <a:buFont typeface="Wingdings" pitchFamily="2" charset="2"/>
              <a:buNone/>
            </a:pPr>
            <a:endParaRPr lang="it-IT" sz="1100" i="1" dirty="0" smtClean="0">
              <a:solidFill>
                <a:schemeClr val="tx1"/>
              </a:solidFill>
              <a:latin typeface="Century" pitchFamily="18" charset="0"/>
              <a:cs typeface="Arial" pitchFamily="34" charset="0"/>
            </a:endParaRPr>
          </a:p>
          <a:p>
            <a:pPr marL="358775" indent="-358775">
              <a:buFont typeface="Wingdings" pitchFamily="2" charset="2"/>
              <a:buChar char="Ø"/>
            </a:pPr>
            <a:r>
              <a:rPr lang="it-IT" sz="1400" dirty="0" smtClean="0">
                <a:solidFill>
                  <a:schemeClr val="tx1"/>
                </a:solidFill>
                <a:latin typeface="Century" pitchFamily="18" charset="0"/>
                <a:cs typeface="Arial" pitchFamily="34" charset="0"/>
              </a:rPr>
              <a:t>Potenziare gli strumenti per la promozione dell’export</a:t>
            </a:r>
            <a:endParaRPr lang="it-IT" sz="1400" dirty="0">
              <a:solidFill>
                <a:schemeClr val="tx1"/>
              </a:solidFill>
              <a:latin typeface="+mn-lt"/>
              <a:cs typeface="+mn-cs"/>
            </a:endParaRPr>
          </a:p>
          <a:p>
            <a:pPr marL="358775" indent="-358775">
              <a:buFont typeface="Wingdings" pitchFamily="2" charset="2"/>
              <a:buNone/>
            </a:pPr>
            <a:r>
              <a:rPr lang="it-IT" sz="1200" dirty="0">
                <a:solidFill>
                  <a:schemeClr val="tx1"/>
                </a:solidFill>
                <a:latin typeface="+mn-lt"/>
                <a:cs typeface="+mn-cs"/>
              </a:rPr>
              <a:t>	</a:t>
            </a:r>
            <a:r>
              <a:rPr lang="it-IT" sz="1200" dirty="0" smtClean="0">
                <a:solidFill>
                  <a:schemeClr val="tx1"/>
                </a:solidFill>
                <a:latin typeface="+mn-lt"/>
                <a:cs typeface="+mn-cs"/>
              </a:rPr>
              <a:t>(mantenere</a:t>
            </a:r>
            <a:r>
              <a:rPr lang="it-IT" sz="1200" baseline="0" dirty="0" smtClean="0">
                <a:solidFill>
                  <a:schemeClr val="tx1"/>
                </a:solidFill>
                <a:latin typeface="+mn-lt"/>
                <a:cs typeface="+mn-cs"/>
              </a:rPr>
              <a:t> il Piano di promozione del </a:t>
            </a:r>
            <a:r>
              <a:rPr lang="it-IT" sz="1200" i="1" baseline="0" dirty="0" err="1" smtClean="0">
                <a:solidFill>
                  <a:schemeClr val="tx1"/>
                </a:solidFill>
                <a:latin typeface="+mn-lt"/>
                <a:cs typeface="+mn-cs"/>
              </a:rPr>
              <a:t>Made</a:t>
            </a:r>
            <a:r>
              <a:rPr lang="it-IT" sz="1200" i="1" baseline="0" dirty="0" smtClean="0">
                <a:solidFill>
                  <a:schemeClr val="tx1"/>
                </a:solidFill>
                <a:latin typeface="+mn-lt"/>
                <a:cs typeface="+mn-cs"/>
              </a:rPr>
              <a:t> in Italy</a:t>
            </a:r>
            <a:r>
              <a:rPr lang="it-IT" sz="1200" i="0" baseline="0" dirty="0" smtClean="0">
                <a:solidFill>
                  <a:schemeClr val="tx1"/>
                </a:solidFill>
                <a:latin typeface="+mn-lt"/>
                <a:cs typeface="+mn-cs"/>
              </a:rPr>
              <a:t>; incentivare la partecipazione alle </a:t>
            </a:r>
            <a:r>
              <a:rPr lang="it-IT" sz="1200" i="0" baseline="0" smtClean="0">
                <a:solidFill>
                  <a:schemeClr val="tx1"/>
                </a:solidFill>
                <a:latin typeface="+mn-lt"/>
                <a:cs typeface="+mn-cs"/>
              </a:rPr>
              <a:t>fiere internazionali; </a:t>
            </a:r>
            <a:r>
              <a:rPr lang="it-IT" sz="1200" i="0" baseline="0" dirty="0" smtClean="0">
                <a:solidFill>
                  <a:schemeClr val="tx1"/>
                </a:solidFill>
                <a:latin typeface="+mn-lt"/>
                <a:cs typeface="+mn-cs"/>
              </a:rPr>
              <a:t>confermare la misura Alti potenziali e incentivare la realizzazione di marchi propri)</a:t>
            </a:r>
            <a:endParaRPr lang="it-IT" sz="1200" i="0" dirty="0" smtClean="0">
              <a:solidFill>
                <a:schemeClr val="tx1"/>
              </a:solidFill>
              <a:latin typeface="Century" pitchFamily="18" charset="0"/>
              <a:cs typeface="Arial" pitchFamily="34" charset="0"/>
            </a:endParaRPr>
          </a:p>
        </p:txBody>
      </p:sp>
      <p:sp>
        <p:nvSpPr>
          <p:cNvPr id="4" name="Segnaposto numero diapositiva 3"/>
          <p:cNvSpPr>
            <a:spLocks noGrp="1"/>
          </p:cNvSpPr>
          <p:nvPr>
            <p:ph type="sldNum" sz="quarter" idx="10"/>
          </p:nvPr>
        </p:nvSpPr>
        <p:spPr/>
        <p:txBody>
          <a:bodyPr/>
          <a:lstStyle/>
          <a:p>
            <a:fld id="{916746DC-C016-463A-AD02-56B8C8054054}"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1DC07D76-43E2-4149-A3CE-14DFA612CBB7}" type="datetimeFigureOut">
              <a:rPr lang="it-IT"/>
              <a:pPr/>
              <a:t>22/03/2018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321DE817-3399-44A7-9713-DA0084236F14}"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F30EAFD9-A360-4945-8EB7-86074BA571C8}" type="datetimeFigureOut">
              <a:rPr lang="it-IT"/>
              <a:pPr/>
              <a:t>22/03/2018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80ADF6A8-A6AF-49D2-AC0F-742A08CDDEA1}"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03DA42A1-9123-4D21-AC1D-6881521FCDD4}" type="datetimeFigureOut">
              <a:rPr lang="it-IT"/>
              <a:pPr/>
              <a:t>22/03/2018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A30EC5FE-0F1B-45FB-B5C8-28807B2248A3}"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A2E4BF1F-BE88-4FC4-BC70-659587E04B88}" type="datetimeFigureOut">
              <a:rPr lang="it-IT"/>
              <a:pPr/>
              <a:t>22/03/2018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422A7BBB-C10C-48E8-989F-B67EFA331E9F}"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fld id="{EE1F7CA0-8E63-49D9-AFE9-E95288CD1A0A}" type="datetimeFigureOut">
              <a:rPr lang="it-IT"/>
              <a:pPr/>
              <a:t>22/03/2018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5D427F57-2E47-4790-A725-3C8A2FA9607B}"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fld id="{5CC84EEB-A2C4-4018-BA5F-D3A5932C2B00}" type="datetimeFigureOut">
              <a:rPr lang="it-IT"/>
              <a:pPr/>
              <a:t>22/03/2018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C943576E-B2AE-44FF-BE60-AA7B98ED1A20}"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fld id="{E791249C-A6CD-4C91-B49D-45E932AF1549}" type="datetimeFigureOut">
              <a:rPr lang="it-IT"/>
              <a:pPr/>
              <a:t>22/03/2018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E042837C-28BA-4C06-A5CF-DF2116044848}"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fld id="{EAB3248D-BDC7-48BA-986C-9BBDAE7F436A}" type="datetimeFigureOut">
              <a:rPr lang="it-IT"/>
              <a:pPr/>
              <a:t>22/03/2018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ADC75669-A476-405C-8110-514333B1C3E5}"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B9FC5402-F946-46B9-A370-1E33CDA1C353}" type="datetimeFigureOut">
              <a:rPr lang="it-IT"/>
              <a:pPr/>
              <a:t>22/03/2018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C3E01A0B-AEA4-4B9C-B663-0C1F65A6664F}"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fld id="{0D5F0CB5-7AA9-4EBC-9946-2492A936B57D}" type="datetimeFigureOut">
              <a:rPr lang="it-IT"/>
              <a:pPr/>
              <a:t>22/03/2018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3F413D94-C23C-4680-B06C-A6D8488622A9}"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fld id="{65357BA2-9B27-4B40-B656-5F1473981093}" type="datetimeFigureOut">
              <a:rPr lang="it-IT"/>
              <a:pPr/>
              <a:t>22/03/2018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FCFD2C88-3535-4197-AC82-E251394C62F5}"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C539D998-B04F-41E6-9332-18258726C2A3}" type="datetimeFigureOut">
              <a:rPr lang="it-IT"/>
              <a:pPr/>
              <a:t>22/03/2018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F9298FE-DD85-4AF5-B7C6-EFD6C568011F}" type="slidenum">
              <a:rPr lang="it-IT"/>
              <a:pPr/>
              <a:t>‹N›</a:t>
            </a:fld>
            <a:endParaRPr lang="it-IT"/>
          </a:p>
        </p:txBody>
      </p:sp>
      <p:pic>
        <p:nvPicPr>
          <p:cNvPr id="7" name="Immagine 1" descr="Slide tamplete conf gen_Layout 1-2.jpg"/>
          <p:cNvPicPr>
            <a:picLocks noChangeAspect="1"/>
          </p:cNvPicPr>
          <p:nvPr userDrawn="1"/>
        </p:nvPicPr>
        <p:blipFill>
          <a:blip r:embed="rId13"/>
          <a:srcRect/>
          <a:stretch>
            <a:fillRect/>
          </a:stretch>
        </p:blipFill>
        <p:spPr bwMode="auto">
          <a:xfrm>
            <a:off x="0" y="0"/>
            <a:ext cx="9145588"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Immagine 1" descr="Slide tamplete conf gen-1.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CasellaDiTesto 2"/>
          <p:cNvSpPr txBox="1"/>
          <p:nvPr/>
        </p:nvSpPr>
        <p:spPr>
          <a:xfrm>
            <a:off x="1043608" y="620688"/>
            <a:ext cx="6885543" cy="7355860"/>
          </a:xfrm>
          <a:prstGeom prst="rect">
            <a:avLst/>
          </a:prstGeom>
          <a:noFill/>
        </p:spPr>
        <p:txBody>
          <a:bodyPr wrap="square" rtlCol="0">
            <a:spAutoFit/>
          </a:bodyPr>
          <a:lstStyle/>
          <a:p>
            <a:pPr algn="ctr"/>
            <a:endParaRPr lang="it-IT" sz="4000" b="1" dirty="0" smtClean="0">
              <a:solidFill>
                <a:schemeClr val="bg1"/>
              </a:solidFill>
              <a:latin typeface="Arial" pitchFamily="34" charset="0"/>
              <a:cs typeface="Arial" pitchFamily="34" charset="0"/>
            </a:endParaRPr>
          </a:p>
          <a:p>
            <a:pPr algn="ctr"/>
            <a:r>
              <a:rPr lang="it-IT" sz="4000" b="1" cap="small" dirty="0" smtClean="0">
                <a:solidFill>
                  <a:schemeClr val="bg1"/>
                </a:solidFill>
                <a:latin typeface="Arial" pitchFamily="34" charset="0"/>
                <a:cs typeface="Arial" pitchFamily="34" charset="0"/>
              </a:rPr>
              <a:t>Il Documento di Verona</a:t>
            </a:r>
          </a:p>
          <a:p>
            <a:pPr algn="ctr"/>
            <a:endParaRPr lang="it-IT" sz="4000" b="1" cap="small" dirty="0" smtClean="0">
              <a:solidFill>
                <a:schemeClr val="bg1"/>
              </a:solidFill>
              <a:latin typeface="Arial" pitchFamily="34" charset="0"/>
              <a:cs typeface="Arial" pitchFamily="34" charset="0"/>
            </a:endParaRPr>
          </a:p>
          <a:p>
            <a:pPr algn="ctr"/>
            <a:r>
              <a:rPr lang="it-IT" sz="4000" b="1" cap="small" dirty="0" smtClean="0">
                <a:solidFill>
                  <a:schemeClr val="bg1"/>
                </a:solidFill>
                <a:latin typeface="Arial" pitchFamily="34" charset="0"/>
                <a:cs typeface="Arial" pitchFamily="34" charset="0"/>
              </a:rPr>
              <a:t>“La Visione e la Proposta</a:t>
            </a:r>
            <a:r>
              <a:rPr lang="it-IT" sz="4000" b="1" dirty="0" smtClean="0">
                <a:solidFill>
                  <a:schemeClr val="bg1"/>
                </a:solidFill>
                <a:latin typeface="Arial" pitchFamily="34" charset="0"/>
                <a:cs typeface="Arial" pitchFamily="34" charset="0"/>
              </a:rPr>
              <a:t>”</a:t>
            </a:r>
          </a:p>
          <a:p>
            <a:pPr algn="ctr"/>
            <a:endParaRPr lang="it-IT" sz="4000" b="1" dirty="0" smtClean="0">
              <a:solidFill>
                <a:schemeClr val="bg1"/>
              </a:solidFill>
              <a:latin typeface="Arial" pitchFamily="34" charset="0"/>
              <a:cs typeface="Arial" pitchFamily="34" charset="0"/>
            </a:endParaRPr>
          </a:p>
          <a:p>
            <a:pPr algn="ctr"/>
            <a:endParaRPr lang="it-IT" sz="4000" b="1" dirty="0" smtClean="0">
              <a:solidFill>
                <a:schemeClr val="bg1"/>
              </a:solidFill>
              <a:latin typeface="Arial" pitchFamily="34" charset="0"/>
              <a:cs typeface="Arial" pitchFamily="34" charset="0"/>
            </a:endParaRPr>
          </a:p>
          <a:p>
            <a:pPr algn="ctr"/>
            <a:endParaRPr lang="it-IT" sz="4000" b="1" dirty="0" smtClean="0">
              <a:solidFill>
                <a:schemeClr val="bg1"/>
              </a:solidFill>
              <a:latin typeface="Arial" pitchFamily="34" charset="0"/>
              <a:cs typeface="Arial" pitchFamily="34" charset="0"/>
            </a:endParaRPr>
          </a:p>
          <a:p>
            <a:pPr algn="ctr"/>
            <a:r>
              <a:rPr lang="it-IT" b="1" dirty="0" smtClean="0">
                <a:solidFill>
                  <a:schemeClr val="bg1"/>
                </a:solidFill>
                <a:latin typeface="Arial" pitchFamily="34" charset="0"/>
                <a:cs typeface="Arial" pitchFamily="34" charset="0"/>
              </a:rPr>
              <a:t>Andrea Montanino</a:t>
            </a:r>
          </a:p>
          <a:p>
            <a:pPr algn="ctr"/>
            <a:r>
              <a:rPr lang="it-IT" b="1" dirty="0" smtClean="0">
                <a:solidFill>
                  <a:schemeClr val="bg1"/>
                </a:solidFill>
                <a:latin typeface="Arial" pitchFamily="34" charset="0"/>
                <a:cs typeface="Arial" pitchFamily="34" charset="0"/>
              </a:rPr>
              <a:t>Direttore Centro Studi Confindustria</a:t>
            </a:r>
          </a:p>
          <a:p>
            <a:pPr algn="ctr"/>
            <a:endParaRPr lang="it-IT" sz="4400" b="1" dirty="0" smtClean="0">
              <a:solidFill>
                <a:schemeClr val="bg1"/>
              </a:solidFill>
              <a:latin typeface="Arial" pitchFamily="34" charset="0"/>
              <a:cs typeface="Arial" pitchFamily="34" charset="0"/>
            </a:endParaRPr>
          </a:p>
          <a:p>
            <a:pPr algn="ctr"/>
            <a:endParaRPr lang="it-IT" sz="4000" b="1" dirty="0" smtClean="0">
              <a:solidFill>
                <a:schemeClr val="bg1"/>
              </a:solidFill>
              <a:latin typeface="Arial" pitchFamily="34" charset="0"/>
              <a:cs typeface="Arial" pitchFamily="34" charset="0"/>
            </a:endParaRPr>
          </a:p>
          <a:p>
            <a:pPr algn="ctr"/>
            <a:endParaRPr lang="it-IT" sz="4000" b="1" dirty="0" smtClean="0">
              <a:solidFill>
                <a:schemeClr val="bg1"/>
              </a:solidFill>
              <a:latin typeface="Arial" pitchFamily="34" charset="0"/>
              <a:cs typeface="Arial" pitchFamily="34" charset="0"/>
            </a:endParaRPr>
          </a:p>
          <a:p>
            <a:pPr algn="ctr"/>
            <a:endParaRPr lang="it-IT" sz="3200" b="1" dirty="0">
              <a:solidFill>
                <a:schemeClr val="bg1"/>
              </a:solidFill>
              <a:latin typeface="Arial" pitchFamily="34" charset="0"/>
              <a:cs typeface="Arial" pitchFamily="34" charset="0"/>
            </a:endParaRPr>
          </a:p>
        </p:txBody>
      </p:sp>
      <p:sp>
        <p:nvSpPr>
          <p:cNvPr id="6" name="Segnaposto numero diapositiva 5"/>
          <p:cNvSpPr>
            <a:spLocks noGrp="1"/>
          </p:cNvSpPr>
          <p:nvPr>
            <p:ph type="sldNum" sz="quarter" idx="12"/>
          </p:nvPr>
        </p:nvSpPr>
        <p:spPr/>
        <p:txBody>
          <a:bodyPr/>
          <a:lstStyle/>
          <a:p>
            <a:fld id="{7130D7A0-98CD-4E2C-8C77-B84C45B0A601}"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Quinto, un fisco a supporto</a:t>
            </a:r>
          </a:p>
          <a:p>
            <a:pPr algn="r"/>
            <a:r>
              <a:rPr lang="it-IT" sz="2800" dirty="0" smtClean="0">
                <a:solidFill>
                  <a:srgbClr val="002060"/>
                </a:solidFill>
                <a:latin typeface="Arial" pitchFamily="34" charset="0"/>
                <a:cs typeface="Arial" pitchFamily="34" charset="0"/>
              </a:rPr>
              <a:t>di investimenti e crescita</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10</a:t>
            </a:fld>
            <a:endParaRPr lang="it-IT" dirty="0"/>
          </a:p>
        </p:txBody>
      </p:sp>
      <p:sp>
        <p:nvSpPr>
          <p:cNvPr id="7" name="CasellaDiTesto 6"/>
          <p:cNvSpPr txBox="1"/>
          <p:nvPr/>
        </p:nvSpPr>
        <p:spPr>
          <a:xfrm>
            <a:off x="323528" y="1628800"/>
            <a:ext cx="8496944" cy="4462760"/>
          </a:xfrm>
          <a:prstGeom prst="rect">
            <a:avLst/>
          </a:prstGeom>
          <a:noFill/>
        </p:spPr>
        <p:txBody>
          <a:bodyPr wrap="square" rtlCol="0">
            <a:spAutoFit/>
          </a:bodyPr>
          <a:lstStyle/>
          <a:p>
            <a:pPr indent="-358775"/>
            <a:r>
              <a:rPr lang="it-IT" sz="2000" dirty="0" smtClean="0">
                <a:latin typeface="Arial" pitchFamily="34" charset="0"/>
                <a:cs typeface="Arial" pitchFamily="34" charset="0"/>
              </a:rPr>
              <a:t>Prudenza su tagli generalizzati delle imposte ma tassazione va resa più favorevole alla crescita</a:t>
            </a:r>
          </a:p>
          <a:p>
            <a:pPr marL="358775" indent="-358775"/>
            <a:endParaRPr lang="it-IT" sz="2400" dirty="0" smtClean="0">
              <a:latin typeface="Arial" pitchFamily="34" charset="0"/>
              <a:cs typeface="Arial" pitchFamily="34" charset="0"/>
            </a:endParaRPr>
          </a:p>
          <a:p>
            <a:pPr marL="358775" indent="-358775">
              <a:spcAft>
                <a:spcPts val="0"/>
              </a:spcAft>
              <a:buFont typeface="Wingdings" pitchFamily="2" charset="2"/>
              <a:buChar char="Ø"/>
            </a:pPr>
            <a:r>
              <a:rPr lang="it-IT" sz="2000" dirty="0" smtClean="0">
                <a:latin typeface="Arial" pitchFamily="34" charset="0"/>
                <a:cs typeface="Arial" pitchFamily="34" charset="0"/>
              </a:rPr>
              <a:t>Problema di </a:t>
            </a:r>
            <a:r>
              <a:rPr lang="it-IT" sz="2000" dirty="0" err="1" smtClean="0">
                <a:latin typeface="Arial" pitchFamily="34" charset="0"/>
                <a:cs typeface="Arial" pitchFamily="34" charset="0"/>
              </a:rPr>
              <a:t>governance</a:t>
            </a:r>
            <a:r>
              <a:rPr lang="it-IT" sz="2000" dirty="0" smtClean="0">
                <a:latin typeface="Arial" pitchFamily="34" charset="0"/>
                <a:cs typeface="Arial" pitchFamily="34" charset="0"/>
              </a:rPr>
              <a:t>: regia chiara e coerente che rinnovi le relazioni Fisco-Impresa ponendo attenzione ai profili qualitativi del rapporto d’imposta e in grado di dare maggiore certezza giuridica</a:t>
            </a:r>
          </a:p>
          <a:p>
            <a:pPr marL="358775" indent="-358775">
              <a:spcAft>
                <a:spcPts val="0"/>
              </a:spcAft>
              <a:buFont typeface="Wingdings" pitchFamily="2" charset="2"/>
              <a:buChar char="Ø"/>
            </a:pPr>
            <a:endParaRPr lang="it-IT" sz="2000" dirty="0" smtClean="0">
              <a:latin typeface="Arial" pitchFamily="34" charset="0"/>
              <a:cs typeface="Arial" pitchFamily="34" charset="0"/>
            </a:endParaRPr>
          </a:p>
          <a:p>
            <a:pPr marL="358775" indent="-358775">
              <a:spcAft>
                <a:spcPts val="0"/>
              </a:spcAft>
              <a:buFont typeface="Wingdings" pitchFamily="2" charset="2"/>
              <a:buChar char="Ø"/>
            </a:pPr>
            <a:r>
              <a:rPr lang="it-IT" sz="2000" dirty="0" smtClean="0">
                <a:latin typeface="Arial" pitchFamily="34" charset="0"/>
                <a:cs typeface="Arial" pitchFamily="34" charset="0"/>
              </a:rPr>
              <a:t>Il fisco deve premiare le imprese che investono, assumono, innovano e crescono (taglio cuneo fiscale, azzerato per i giovani, azzeramento oneri fiscali e contributivi su premi di risultato)</a:t>
            </a:r>
          </a:p>
          <a:p>
            <a:pPr marL="358775" indent="-358775">
              <a:spcAft>
                <a:spcPts val="0"/>
              </a:spcAft>
              <a:buFont typeface="Wingdings" pitchFamily="2" charset="2"/>
              <a:buChar char="Ø"/>
            </a:pPr>
            <a:endParaRPr lang="it-IT" sz="2000" dirty="0" smtClean="0">
              <a:latin typeface="Arial" pitchFamily="34" charset="0"/>
              <a:cs typeface="Arial" pitchFamily="34" charset="0"/>
            </a:endParaRPr>
          </a:p>
          <a:p>
            <a:pPr marL="358775" indent="-358775">
              <a:spcAft>
                <a:spcPts val="0"/>
              </a:spcAft>
              <a:buFont typeface="Wingdings" pitchFamily="2" charset="2"/>
              <a:buChar char="Ø"/>
            </a:pPr>
            <a:r>
              <a:rPr lang="it-IT" sz="2000" dirty="0" smtClean="0">
                <a:latin typeface="Arial" pitchFamily="34" charset="0"/>
                <a:cs typeface="Arial" pitchFamily="34" charset="0"/>
              </a:rPr>
              <a:t>I fattori di produzione non devono essere tassati</a:t>
            </a:r>
          </a:p>
          <a:p>
            <a:pPr marL="358775" indent="-358775">
              <a:spcAft>
                <a:spcPts val="0"/>
              </a:spcAft>
              <a:buFont typeface="Wingdings" pitchFamily="2" charset="2"/>
              <a:buChar char="Ø"/>
            </a:pPr>
            <a:endParaRPr lang="it-IT" sz="2000" dirty="0" smtClean="0">
              <a:latin typeface="Arial" pitchFamily="34" charset="0"/>
              <a:cs typeface="Arial" pitchFamily="34" charset="0"/>
            </a:endParaRPr>
          </a:p>
          <a:p>
            <a:pPr marL="358775" indent="-358775">
              <a:spcAft>
                <a:spcPts val="0"/>
              </a:spcAft>
              <a:buFont typeface="Wingdings" pitchFamily="2" charset="2"/>
              <a:buChar char="Ø"/>
            </a:pPr>
            <a:r>
              <a:rPr lang="it-IT" sz="2000" dirty="0" smtClean="0">
                <a:latin typeface="Arial" pitchFamily="34" charset="0"/>
                <a:cs typeface="Arial" pitchFamily="34" charset="0"/>
              </a:rPr>
              <a:t>L’evasione fiscale penalizza l’equità e la concorrenza </a:t>
            </a:r>
            <a:r>
              <a:rPr lang="it-IT" sz="2000" dirty="0" smtClean="0">
                <a:latin typeface="Arial" pitchFamily="34" charset="0"/>
                <a:cs typeface="Arial" pitchFamily="34" charset="0"/>
              </a:rPr>
              <a:t>e </a:t>
            </a:r>
            <a:r>
              <a:rPr lang="it-IT" sz="2000" dirty="0" smtClean="0">
                <a:latin typeface="Arial" pitchFamily="34" charset="0"/>
                <a:cs typeface="Arial" pitchFamily="34" charset="0"/>
              </a:rPr>
              <a:t>va combattuta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Sesto, Europa miglior luogo </a:t>
            </a:r>
          </a:p>
          <a:p>
            <a:pPr algn="r"/>
            <a:r>
              <a:rPr lang="it-IT" sz="2800" dirty="0" smtClean="0">
                <a:solidFill>
                  <a:srgbClr val="002060"/>
                </a:solidFill>
                <a:latin typeface="Arial" pitchFamily="34" charset="0"/>
                <a:cs typeface="Arial" pitchFamily="34" charset="0"/>
              </a:rPr>
              <a:t>per fare impresa</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11</a:t>
            </a:fld>
            <a:endParaRPr lang="it-IT"/>
          </a:p>
        </p:txBody>
      </p:sp>
      <p:sp>
        <p:nvSpPr>
          <p:cNvPr id="7" name="CasellaDiTesto 6"/>
          <p:cNvSpPr txBox="1"/>
          <p:nvPr/>
        </p:nvSpPr>
        <p:spPr>
          <a:xfrm>
            <a:off x="323528" y="1628800"/>
            <a:ext cx="8496944" cy="3170099"/>
          </a:xfrm>
          <a:prstGeom prst="rect">
            <a:avLst/>
          </a:prstGeom>
          <a:noFill/>
        </p:spPr>
        <p:txBody>
          <a:bodyPr wrap="square" rtlCol="0">
            <a:spAutoFit/>
          </a:bodyPr>
          <a:lstStyle/>
          <a:p>
            <a:pPr indent="-358775"/>
            <a:r>
              <a:rPr lang="it-IT" sz="2000" dirty="0" smtClean="0">
                <a:latin typeface="Arial" pitchFamily="34" charset="0"/>
                <a:cs typeface="Arial" pitchFamily="34" charset="0"/>
              </a:rPr>
              <a:t>Nel corso della crisi finanziaria l’Europa non è stata ferma, anzi. </a:t>
            </a:r>
          </a:p>
          <a:p>
            <a:pPr indent="-358775"/>
            <a:r>
              <a:rPr lang="it-IT" sz="2000" dirty="0" smtClean="0">
                <a:latin typeface="Arial" pitchFamily="34" charset="0"/>
                <a:cs typeface="Arial" pitchFamily="34" charset="0"/>
              </a:rPr>
              <a:t>E’ però necessario che venga percepita come il luogo che semplifica la vita dei cittadini, che stabilizza l’economia e che realizza politiche per la crescita</a:t>
            </a:r>
          </a:p>
          <a:p>
            <a:pPr indent="-358775"/>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Ripensare la </a:t>
            </a:r>
            <a:r>
              <a:rPr lang="it-IT" sz="2000" dirty="0" err="1" smtClean="0">
                <a:latin typeface="Arial" pitchFamily="34" charset="0"/>
                <a:cs typeface="Arial" pitchFamily="34" charset="0"/>
              </a:rPr>
              <a:t>governance</a:t>
            </a:r>
            <a:r>
              <a:rPr lang="it-IT" sz="2000" dirty="0" smtClean="0">
                <a:latin typeface="Arial" pitchFamily="34" charset="0"/>
                <a:cs typeface="Arial" pitchFamily="34" charset="0"/>
              </a:rPr>
              <a:t> e le politiche europee in chiave </a:t>
            </a:r>
          </a:p>
          <a:p>
            <a:pPr marL="358775" indent="-358775"/>
            <a:r>
              <a:rPr lang="it-IT" sz="2000" dirty="0" smtClean="0">
                <a:latin typeface="Arial" pitchFamily="34" charset="0"/>
                <a:cs typeface="Arial" pitchFamily="34" charset="0"/>
              </a:rPr>
              <a:t>	pro-crescita</a:t>
            </a:r>
          </a:p>
          <a:p>
            <a:pPr marL="358775" indent="-358775">
              <a:buFont typeface="Wingdings" pitchFamily="2" charset="2"/>
              <a:buChar char="Ø"/>
            </a:pPr>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Usare efficacemente le risorse disponibili nella logica della politica dei fattori sostenendo ricerca, capitale umano, infrastrutture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Non è la lista della spesa. Dove troviamo </a:t>
            </a:r>
          </a:p>
          <a:p>
            <a:pPr algn="r"/>
            <a:r>
              <a:rPr lang="it-IT" sz="2800" dirty="0" smtClean="0">
                <a:solidFill>
                  <a:srgbClr val="002060"/>
                </a:solidFill>
                <a:latin typeface="Arial" pitchFamily="34" charset="0"/>
                <a:cs typeface="Arial" pitchFamily="34" charset="0"/>
              </a:rPr>
              <a:t>le risorse?</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12</a:t>
            </a:fld>
            <a:endParaRPr lang="it-IT"/>
          </a:p>
        </p:txBody>
      </p:sp>
      <p:graphicFrame>
        <p:nvGraphicFramePr>
          <p:cNvPr id="7" name="Tabella 6"/>
          <p:cNvGraphicFramePr>
            <a:graphicFrameLocks noGrp="1"/>
          </p:cNvGraphicFramePr>
          <p:nvPr/>
        </p:nvGraphicFramePr>
        <p:xfrm>
          <a:off x="251520" y="1596315"/>
          <a:ext cx="8683385" cy="3540760"/>
        </p:xfrm>
        <a:graphic>
          <a:graphicData uri="http://schemas.openxmlformats.org/drawingml/2006/table">
            <a:tbl>
              <a:tblPr firstRow="1" bandRow="1">
                <a:tableStyleId>{5C22544A-7EE6-4342-B048-85BDC9FD1C3A}</a:tableStyleId>
              </a:tblPr>
              <a:tblGrid>
                <a:gridCol w="1584000"/>
                <a:gridCol w="2347385"/>
                <a:gridCol w="792000"/>
                <a:gridCol w="792000"/>
                <a:gridCol w="792000"/>
                <a:gridCol w="792000"/>
                <a:gridCol w="792000"/>
                <a:gridCol w="792000"/>
              </a:tblGrid>
              <a:tr h="370840">
                <a:tc>
                  <a:txBody>
                    <a:bodyPr/>
                    <a:lstStyle/>
                    <a:p>
                      <a:pPr algn="l" fontAlgn="b"/>
                      <a:r>
                        <a:rPr lang="it-IT" sz="1400" b="0" i="0" u="none" strike="noStrike" dirty="0">
                          <a:solidFill>
                            <a:srgbClr val="000000"/>
                          </a:solidFill>
                          <a:latin typeface="Arial" pitchFamily="34" charset="0"/>
                          <a:cs typeface="Arial" pitchFamily="34" charset="0"/>
                        </a:rPr>
                        <a:t> </a:t>
                      </a:r>
                    </a:p>
                  </a:txBody>
                  <a:tcPr marL="0" marR="0" marT="0" marB="0" anchor="b"/>
                </a:tc>
                <a:tc>
                  <a:txBody>
                    <a:bodyPr/>
                    <a:lstStyle/>
                    <a:p>
                      <a:endParaRPr lang="it-IT" sz="1400" dirty="0">
                        <a:latin typeface="Arial" pitchFamily="34" charset="0"/>
                        <a:cs typeface="Arial" pitchFamily="34" charset="0"/>
                      </a:endParaRPr>
                    </a:p>
                  </a:txBody>
                  <a:tcPr marL="0" marR="0" marT="0" marB="0" anchor="b"/>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1 anno</a:t>
                      </a:r>
                    </a:p>
                  </a:txBody>
                  <a:tcPr marL="9525" marR="9525" marT="9525" marB="0" anchor="ct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2 anno</a:t>
                      </a:r>
                    </a:p>
                  </a:txBody>
                  <a:tcPr marL="9525" marR="9525" marT="9525" marB="0" anchor="ct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3 anno</a:t>
                      </a:r>
                    </a:p>
                  </a:txBody>
                  <a:tcPr marL="9525" marR="9525" marT="9525" marB="0" anchor="ct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4 anno</a:t>
                      </a:r>
                    </a:p>
                  </a:txBody>
                  <a:tcPr marL="9525" marR="9525" marT="9525" marB="0" anchor="ct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5 anno</a:t>
                      </a:r>
                    </a:p>
                  </a:txBody>
                  <a:tcPr marL="9525" marR="9525" marT="9525" marB="0" anchor="ctr"/>
                </a:tc>
                <a:tc>
                  <a:txBody>
                    <a:bodyPr/>
                    <a:lstStyle/>
                    <a:p>
                      <a:pPr marL="0" algn="ctr" defTabSz="457200" rtl="0" eaLnBrk="1" fontAlgn="b" latinLnBrk="0" hangingPunct="1"/>
                      <a:r>
                        <a:rPr lang="it-IT" sz="1400" b="1" i="0" u="none" strike="noStrike" kern="1200" dirty="0" smtClean="0">
                          <a:solidFill>
                            <a:schemeClr val="bg1"/>
                          </a:solidFill>
                          <a:latin typeface="Arial" pitchFamily="34" charset="0"/>
                          <a:ea typeface="+mn-ea"/>
                          <a:cs typeface="Arial" pitchFamily="34" charset="0"/>
                        </a:rPr>
                        <a:t>Totale</a:t>
                      </a:r>
                      <a:endParaRPr lang="it-IT" sz="1400" b="1" i="0" u="none" strike="noStrike" kern="1200" dirty="0">
                        <a:solidFill>
                          <a:schemeClr val="bg1"/>
                        </a:solidFill>
                        <a:latin typeface="Arial" pitchFamily="34" charset="0"/>
                        <a:ea typeface="+mn-ea"/>
                        <a:cs typeface="Arial" pitchFamily="34" charset="0"/>
                      </a:endParaRPr>
                    </a:p>
                  </a:txBody>
                  <a:tcPr marL="9525" marR="9525" marT="9525" marB="0" anchor="ctr"/>
                </a:tc>
              </a:tr>
              <a:tr h="243840">
                <a:tc rowSpan="3">
                  <a:txBody>
                    <a:bodyPr/>
                    <a:lstStyle/>
                    <a:p>
                      <a:pPr algn="l" fontAlgn="b"/>
                      <a:r>
                        <a:rPr lang="it-IT" sz="1400" b="1" i="0" u="none" strike="noStrike" dirty="0">
                          <a:solidFill>
                            <a:srgbClr val="000000"/>
                          </a:solidFill>
                          <a:latin typeface="Arial" pitchFamily="34" charset="0"/>
                          <a:cs typeface="Arial" pitchFamily="34" charset="0"/>
                        </a:rPr>
                        <a:t>Europa</a:t>
                      </a:r>
                    </a:p>
                  </a:txBody>
                  <a:tcPr anchor="ctr"/>
                </a:tc>
                <a:tc>
                  <a:txBody>
                    <a:bodyPr/>
                    <a:lstStyle/>
                    <a:p>
                      <a:pPr algn="l" fontAlgn="b"/>
                      <a:r>
                        <a:rPr lang="it-IT" sz="1400" b="0" i="1" u="none" strike="noStrike" dirty="0" err="1">
                          <a:solidFill>
                            <a:srgbClr val="000000"/>
                          </a:solidFill>
                          <a:latin typeface="Arial" pitchFamily="34" charset="0"/>
                          <a:cs typeface="Arial" pitchFamily="34" charset="0"/>
                        </a:rPr>
                        <a:t>Eurobond</a:t>
                      </a:r>
                      <a:endParaRPr lang="it-IT" sz="1400" b="0" i="1" u="none" strike="noStrike" dirty="0">
                        <a:solidFill>
                          <a:srgbClr val="000000"/>
                        </a:solidFill>
                        <a:latin typeface="Arial" pitchFamily="34" charset="0"/>
                        <a:cs typeface="Arial" pitchFamily="34" charset="0"/>
                      </a:endParaRP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0,0</a:t>
                      </a: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6,0</a:t>
                      </a: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13,4</a:t>
                      </a: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17,1</a:t>
                      </a: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22,0</a:t>
                      </a:r>
                    </a:p>
                  </a:txBody>
                  <a:tcPr anchor="ct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58,5</a:t>
                      </a:r>
                    </a:p>
                  </a:txBody>
                  <a:tcPr anchor="ctr"/>
                </a:tc>
              </a:tr>
              <a:tr h="243840">
                <a:tc vMerge="1">
                  <a:txBody>
                    <a:bodyPr/>
                    <a:lstStyle/>
                    <a:p>
                      <a:pPr algn="l" fontAlgn="b"/>
                      <a:endParaRPr lang="it-IT" sz="1600" b="1" i="0" u="none" strike="noStrike" dirty="0">
                        <a:solidFill>
                          <a:srgbClr val="000000"/>
                        </a:solidFill>
                        <a:latin typeface="+mn-lt"/>
                      </a:endParaRPr>
                    </a:p>
                  </a:txBody>
                  <a:tcPr anchor="ctr">
                    <a:solidFill>
                      <a:srgbClr val="D0D8E8"/>
                    </a:solidFill>
                  </a:tcPr>
                </a:tc>
                <a:tc>
                  <a:txBody>
                    <a:bodyPr/>
                    <a:lstStyle/>
                    <a:p>
                      <a:pPr algn="l" fontAlgn="b"/>
                      <a:r>
                        <a:rPr lang="it-IT" sz="1400" b="0" i="0" u="none" strike="noStrike" dirty="0">
                          <a:solidFill>
                            <a:srgbClr val="000000"/>
                          </a:solidFill>
                          <a:latin typeface="Arial" pitchFamily="34" charset="0"/>
                          <a:cs typeface="Arial" pitchFamily="34" charset="0"/>
                        </a:rPr>
                        <a:t>Fondi Coesione</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0,4</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0,6</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0,9</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1,1</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1,3</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4,3</a:t>
                      </a:r>
                    </a:p>
                  </a:txBody>
                  <a:tcPr anchor="ctr">
                    <a:solidFill>
                      <a:srgbClr val="D0D8E8"/>
                    </a:solidFill>
                  </a:tcPr>
                </a:tc>
              </a:tr>
              <a:tr h="243840">
                <a:tc vMerge="1">
                  <a:txBody>
                    <a:bodyPr/>
                    <a:lstStyle/>
                    <a:p>
                      <a:endParaRPr lang="it-IT" sz="1600" dirty="0"/>
                    </a:p>
                  </a:txBody>
                  <a:tcPr anchor="ctr">
                    <a:solidFill>
                      <a:srgbClr val="D0D8E8"/>
                    </a:solidFill>
                  </a:tcPr>
                </a:tc>
                <a:tc>
                  <a:txBody>
                    <a:bodyPr/>
                    <a:lstStyle/>
                    <a:p>
                      <a:pPr algn="l" fontAlgn="b"/>
                      <a:r>
                        <a:rPr lang="it-IT" sz="1400" b="0" i="0" u="none" strike="noStrike" dirty="0">
                          <a:solidFill>
                            <a:srgbClr val="000000"/>
                          </a:solidFill>
                          <a:latin typeface="Arial" pitchFamily="34" charset="0"/>
                          <a:cs typeface="Arial" pitchFamily="34" charset="0"/>
                        </a:rPr>
                        <a:t>Cofinanziamento nazionale</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3,0</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4,5</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6,0</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7,5</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9,0</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30,0</a:t>
                      </a:r>
                    </a:p>
                  </a:txBody>
                  <a:tcPr anchor="ctr">
                    <a:solidFill>
                      <a:srgbClr val="D0D8E8"/>
                    </a:solidFill>
                  </a:tcPr>
                </a:tc>
              </a:tr>
              <a:tr h="24384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b="1" i="0" u="none" strike="noStrike" kern="1200" dirty="0" smtClean="0">
                          <a:solidFill>
                            <a:srgbClr val="000000"/>
                          </a:solidFill>
                          <a:latin typeface="Arial" pitchFamily="34" charset="0"/>
                          <a:ea typeface="+mn-ea"/>
                          <a:cs typeface="Arial" pitchFamily="34" charset="0"/>
                        </a:rPr>
                        <a:t>Settore pubblico</a:t>
                      </a:r>
                    </a:p>
                  </a:txBody>
                  <a:tcPr anchor="ctr">
                    <a:solidFill>
                      <a:srgbClr val="E9EDF4"/>
                    </a:solidFill>
                  </a:tcPr>
                </a:tc>
                <a:tc>
                  <a:txBody>
                    <a:bodyPr/>
                    <a:lstStyle/>
                    <a:p>
                      <a:pPr algn="l" fontAlgn="b"/>
                      <a:r>
                        <a:rPr lang="it-IT" sz="1400" b="0" i="1" u="none" strike="noStrike" dirty="0" err="1">
                          <a:solidFill>
                            <a:srgbClr val="000000"/>
                          </a:solidFill>
                          <a:latin typeface="Arial" pitchFamily="34" charset="0"/>
                          <a:cs typeface="Arial" pitchFamily="34" charset="0"/>
                        </a:rPr>
                        <a:t>Spending</a:t>
                      </a:r>
                      <a:r>
                        <a:rPr lang="it-IT" sz="1400" b="0" i="1" u="none" strike="noStrike" dirty="0">
                          <a:solidFill>
                            <a:srgbClr val="000000"/>
                          </a:solidFill>
                          <a:latin typeface="Arial" pitchFamily="34" charset="0"/>
                          <a:cs typeface="Arial" pitchFamily="34" charset="0"/>
                        </a:rPr>
                        <a:t> </a:t>
                      </a:r>
                      <a:r>
                        <a:rPr lang="it-IT" sz="1400" b="0" i="1" u="none" strike="noStrike" dirty="0" smtClean="0">
                          <a:solidFill>
                            <a:srgbClr val="000000"/>
                          </a:solidFill>
                          <a:latin typeface="Arial" pitchFamily="34" charset="0"/>
                          <a:cs typeface="Arial" pitchFamily="34" charset="0"/>
                        </a:rPr>
                        <a:t>review</a:t>
                      </a:r>
                      <a:r>
                        <a:rPr lang="it-IT" sz="1400" b="0" i="0" u="none" strike="noStrike" baseline="30000" dirty="0" smtClean="0">
                          <a:solidFill>
                            <a:srgbClr val="000000"/>
                          </a:solidFill>
                          <a:latin typeface="Arial" pitchFamily="34" charset="0"/>
                          <a:cs typeface="Arial" pitchFamily="34" charset="0"/>
                        </a:rPr>
                        <a:t>1</a:t>
                      </a:r>
                      <a:endParaRPr lang="it-IT" sz="1400" b="0" i="0" u="none" strike="noStrike" dirty="0">
                        <a:solidFill>
                          <a:srgbClr val="000000"/>
                        </a:solidFill>
                        <a:latin typeface="Arial" pitchFamily="34" charset="0"/>
                        <a:cs typeface="Arial" pitchFamily="34" charset="0"/>
                      </a:endParaRP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3,5</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6,9</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10,3</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13,6</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16,8</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51,1</a:t>
                      </a:r>
                    </a:p>
                  </a:txBody>
                  <a:tcPr anchor="ctr">
                    <a:solidFill>
                      <a:srgbClr val="E9EDF4"/>
                    </a:solidFill>
                  </a:tcPr>
                </a:tc>
              </a:tr>
              <a:tr h="243840">
                <a:tc vMerge="1">
                  <a:txBody>
                    <a:bodyPr/>
                    <a:lstStyle/>
                    <a:p>
                      <a:endParaRPr lang="it-IT" sz="1600" dirty="0"/>
                    </a:p>
                  </a:txBody>
                  <a:tcPr anchor="ctr">
                    <a:solidFill>
                      <a:srgbClr val="E9EDF4"/>
                    </a:solidFill>
                  </a:tcPr>
                </a:tc>
                <a:tc>
                  <a:txBody>
                    <a:bodyPr/>
                    <a:lstStyle/>
                    <a:p>
                      <a:pPr algn="l" fontAlgn="b"/>
                      <a:r>
                        <a:rPr lang="it-IT" sz="1400" b="0" i="0" u="none" strike="noStrike" dirty="0">
                          <a:solidFill>
                            <a:srgbClr val="000000"/>
                          </a:solidFill>
                          <a:latin typeface="Arial" pitchFamily="34" charset="0"/>
                          <a:cs typeface="Arial" pitchFamily="34" charset="0"/>
                        </a:rPr>
                        <a:t>Compartecipazione spesa</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2,4</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5,5</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5,5</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5,5</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5,5</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24,4</a:t>
                      </a:r>
                    </a:p>
                  </a:txBody>
                  <a:tcPr anchor="ctr">
                    <a:solidFill>
                      <a:srgbClr val="E9EDF4"/>
                    </a:solidFill>
                  </a:tcPr>
                </a:tc>
              </a:tr>
              <a:tr h="243840">
                <a:tc vMerge="1">
                  <a:txBody>
                    <a:bodyPr/>
                    <a:lstStyle/>
                    <a:p>
                      <a:pPr marL="0" algn="l" defTabSz="914400" rtl="0" eaLnBrk="1" fontAlgn="b" latinLnBrk="0" hangingPunct="1"/>
                      <a:endParaRPr lang="it-IT" sz="1600" b="1" i="0" u="none" strike="noStrike" kern="1200" dirty="0">
                        <a:solidFill>
                          <a:srgbClr val="000000"/>
                        </a:solidFill>
                        <a:latin typeface="+mn-lt"/>
                        <a:ea typeface="+mn-ea"/>
                        <a:cs typeface="+mn-cs"/>
                      </a:endParaRPr>
                    </a:p>
                  </a:txBody>
                  <a:tcPr anchor="ctr">
                    <a:solidFill>
                      <a:srgbClr val="E9EDF4"/>
                    </a:solidFill>
                  </a:tcPr>
                </a:tc>
                <a:tc>
                  <a:txBody>
                    <a:bodyPr/>
                    <a:lstStyle/>
                    <a:p>
                      <a:pPr algn="l" fontAlgn="b"/>
                      <a:r>
                        <a:rPr lang="it-IT" sz="1400" b="0" i="0" u="none" strike="noStrike" dirty="0">
                          <a:solidFill>
                            <a:srgbClr val="000000"/>
                          </a:solidFill>
                          <a:latin typeface="Arial" pitchFamily="34" charset="0"/>
                          <a:cs typeface="Arial" pitchFamily="34" charset="0"/>
                        </a:rPr>
                        <a:t>Contrasto </a:t>
                      </a:r>
                      <a:r>
                        <a:rPr lang="it-IT" sz="1400" b="0" i="0" u="none" strike="noStrike" dirty="0" smtClean="0">
                          <a:solidFill>
                            <a:srgbClr val="000000"/>
                          </a:solidFill>
                          <a:latin typeface="Arial" pitchFamily="34" charset="0"/>
                          <a:cs typeface="Arial" pitchFamily="34" charset="0"/>
                        </a:rPr>
                        <a:t>all’evasione</a:t>
                      </a:r>
                      <a:r>
                        <a:rPr lang="it-IT" sz="1400" b="0" i="0" u="none" strike="noStrike" baseline="30000" dirty="0" smtClean="0">
                          <a:solidFill>
                            <a:srgbClr val="000000"/>
                          </a:solidFill>
                          <a:latin typeface="Arial" pitchFamily="34" charset="0"/>
                          <a:cs typeface="Arial" pitchFamily="34" charset="0"/>
                        </a:rPr>
                        <a:t>2</a:t>
                      </a:r>
                      <a:endParaRPr lang="it-IT" sz="1400" b="0" i="0" u="none" strike="noStrike" dirty="0">
                        <a:solidFill>
                          <a:srgbClr val="000000"/>
                        </a:solidFill>
                        <a:latin typeface="Arial" pitchFamily="34" charset="0"/>
                        <a:cs typeface="Arial" pitchFamily="34" charset="0"/>
                      </a:endParaRP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3,0</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6,0</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9,0</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12,0</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15,0</a:t>
                      </a:r>
                    </a:p>
                  </a:txBody>
                  <a:tcPr anchor="ctr">
                    <a:solidFill>
                      <a:srgbClr val="E9EDF4"/>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45,0</a:t>
                      </a:r>
                    </a:p>
                  </a:txBody>
                  <a:tcPr anchor="ctr">
                    <a:solidFill>
                      <a:srgbClr val="E9EDF4"/>
                    </a:solidFill>
                  </a:tcPr>
                </a:tc>
              </a:tr>
              <a:tr h="243840">
                <a:tc row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400" b="1" i="0" u="none" strike="noStrike" kern="1200" dirty="0" smtClean="0">
                          <a:solidFill>
                            <a:srgbClr val="000000"/>
                          </a:solidFill>
                          <a:latin typeface="Arial" pitchFamily="34" charset="0"/>
                          <a:ea typeface="+mn-ea"/>
                          <a:cs typeface="Arial" pitchFamily="34" charset="0"/>
                        </a:rPr>
                        <a:t>Coinvolgimento </a:t>
                      </a:r>
                    </a:p>
                    <a:p>
                      <a:pPr marL="0" marR="0" indent="0" algn="l" defTabSz="914400" rtl="0" eaLnBrk="1" fontAlgn="b" latinLnBrk="0" hangingPunct="1">
                        <a:lnSpc>
                          <a:spcPct val="100000"/>
                        </a:lnSpc>
                        <a:spcBef>
                          <a:spcPts val="0"/>
                        </a:spcBef>
                        <a:spcAft>
                          <a:spcPts val="0"/>
                        </a:spcAft>
                        <a:buClrTx/>
                        <a:buSzTx/>
                        <a:buFontTx/>
                        <a:buNone/>
                        <a:tabLst/>
                        <a:defRPr/>
                      </a:pPr>
                      <a:r>
                        <a:rPr lang="it-IT" sz="1400" b="1" i="0" u="none" strike="noStrike" kern="1200" dirty="0" smtClean="0">
                          <a:solidFill>
                            <a:srgbClr val="000000"/>
                          </a:solidFill>
                          <a:latin typeface="Arial" pitchFamily="34" charset="0"/>
                          <a:ea typeface="+mn-ea"/>
                          <a:cs typeface="Arial" pitchFamily="34" charset="0"/>
                        </a:rPr>
                        <a:t>Settore privato</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algn="l" fontAlgn="b"/>
                      <a:r>
                        <a:rPr lang="it-IT" sz="1400" b="0" i="0" u="none" strike="noStrike" dirty="0">
                          <a:solidFill>
                            <a:srgbClr val="000000"/>
                          </a:solidFill>
                          <a:latin typeface="Arial" pitchFamily="34" charset="0"/>
                          <a:cs typeface="Arial" pitchFamily="34" charset="0"/>
                        </a:rPr>
                        <a:t>Valorizzazione di immobili </a:t>
                      </a:r>
                      <a:r>
                        <a:rPr lang="it-IT" sz="1400" b="0" i="0" u="none" strike="noStrike" dirty="0" smtClean="0">
                          <a:solidFill>
                            <a:srgbClr val="000000"/>
                          </a:solidFill>
                          <a:latin typeface="Arial" pitchFamily="34" charset="0"/>
                          <a:cs typeface="Arial" pitchFamily="34" charset="0"/>
                        </a:rPr>
                        <a:t>pubblici</a:t>
                      </a:r>
                      <a:r>
                        <a:rPr lang="it-IT" sz="1400" b="0" i="0" u="none" strike="noStrike" baseline="30000" dirty="0" smtClean="0">
                          <a:solidFill>
                            <a:srgbClr val="000000"/>
                          </a:solidFill>
                          <a:latin typeface="Arial" pitchFamily="34" charset="0"/>
                          <a:cs typeface="Arial" pitchFamily="34" charset="0"/>
                        </a:rPr>
                        <a:t>3</a:t>
                      </a:r>
                      <a:endParaRPr lang="it-IT" sz="1400" b="0" i="0" u="none" strike="noStrike" dirty="0">
                        <a:solidFill>
                          <a:srgbClr val="000000"/>
                        </a:solidFill>
                        <a:latin typeface="Arial" pitchFamily="34" charset="0"/>
                        <a:cs typeface="Arial" pitchFamily="34" charset="0"/>
                      </a:endParaRP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2,3</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3,4</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4,5</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5,6</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6,8</a:t>
                      </a:r>
                    </a:p>
                  </a:txBody>
                  <a:tcPr anchor="ctr">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22,5</a:t>
                      </a:r>
                    </a:p>
                  </a:txBody>
                  <a:tcPr anchor="ctr">
                    <a:solidFill>
                      <a:srgbClr val="D0D8E8"/>
                    </a:solidFill>
                  </a:tcPr>
                </a:tc>
              </a:tr>
              <a:tr h="243840">
                <a:tc vMerge="1">
                  <a:txBody>
                    <a:bodyPr/>
                    <a:lstStyle/>
                    <a:p>
                      <a:pPr algn="l" fontAlgn="b"/>
                      <a:endParaRPr lang="it-IT" sz="1600" b="1" i="0" u="none" strike="noStrike" kern="1200" dirty="0">
                        <a:solidFill>
                          <a:srgbClr val="000000"/>
                        </a:solidFill>
                        <a:latin typeface="+mn-lt"/>
                        <a:ea typeface="+mn-ea"/>
                        <a:cs typeface="+mn-cs"/>
                      </a:endParaRPr>
                    </a:p>
                  </a:txBody>
                  <a:tcPr anchor="ctr"/>
                </a:tc>
                <a:tc>
                  <a:txBody>
                    <a:bodyPr/>
                    <a:lstStyle/>
                    <a:p>
                      <a:pPr algn="l" fontAlgn="b"/>
                      <a:r>
                        <a:rPr lang="it-IT" sz="1400" b="0" i="0" u="none" strike="noStrike" dirty="0">
                          <a:solidFill>
                            <a:srgbClr val="000000"/>
                          </a:solidFill>
                          <a:latin typeface="Arial" pitchFamily="34" charset="0"/>
                          <a:cs typeface="Arial" pitchFamily="34" charset="0"/>
                        </a:rPr>
                        <a:t>Fondi Pensione, Casse, Assicurazioni</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1,6</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2,3</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3,1</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3,9</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4,7</a:t>
                      </a:r>
                    </a:p>
                  </a:txBody>
                  <a:tcPr anchor="ctr">
                    <a:lnB w="12700" cap="flat" cmpd="sng" algn="ctr">
                      <a:solidFill>
                        <a:schemeClr val="tx1"/>
                      </a:solidFill>
                      <a:prstDash val="solid"/>
                      <a:round/>
                      <a:headEnd type="none" w="med" len="med"/>
                      <a:tailEnd type="none" w="med" len="med"/>
                    </a:lnB>
                    <a:solidFill>
                      <a:srgbClr val="D0D8E8"/>
                    </a:solidFill>
                  </a:tcPr>
                </a:tc>
                <a:tc>
                  <a:txBody>
                    <a:bodyPr/>
                    <a:lstStyle/>
                    <a:p>
                      <a:pPr marL="0" algn="ctr" defTabSz="457200" rtl="0" eaLnBrk="1" fontAlgn="b" latinLnBrk="0" hangingPunct="1"/>
                      <a:r>
                        <a:rPr lang="it-IT" sz="1400" b="0" i="0" u="none" strike="noStrike" kern="1200" dirty="0">
                          <a:solidFill>
                            <a:srgbClr val="000000"/>
                          </a:solidFill>
                          <a:latin typeface="Arial" pitchFamily="34" charset="0"/>
                          <a:ea typeface="+mn-ea"/>
                          <a:cs typeface="Arial" pitchFamily="34" charset="0"/>
                        </a:rPr>
                        <a:t>15,6</a:t>
                      </a:r>
                    </a:p>
                  </a:txBody>
                  <a:tcPr anchor="ctr">
                    <a:lnB w="12700" cap="flat" cmpd="sng" algn="ctr">
                      <a:solidFill>
                        <a:schemeClr val="tx1"/>
                      </a:solidFill>
                      <a:prstDash val="solid"/>
                      <a:round/>
                      <a:headEnd type="none" w="med" len="med"/>
                      <a:tailEnd type="none" w="med" len="med"/>
                    </a:lnB>
                    <a:solidFill>
                      <a:srgbClr val="D0D8E8"/>
                    </a:solidFill>
                  </a:tcPr>
                </a:tc>
              </a:tr>
              <a:tr h="243840">
                <a:tc>
                  <a:txBody>
                    <a:bodyPr/>
                    <a:lstStyle/>
                    <a:p>
                      <a:pPr algn="l" fontAlgn="b"/>
                      <a:r>
                        <a:rPr lang="it-IT" sz="1400" b="1" i="0" u="none" strike="noStrike" dirty="0" smtClean="0">
                          <a:solidFill>
                            <a:srgbClr val="000000"/>
                          </a:solidFill>
                          <a:latin typeface="Arial" pitchFamily="34" charset="0"/>
                          <a:cs typeface="Arial" pitchFamily="34" charset="0"/>
                        </a:rPr>
                        <a:t>Totale risorse</a:t>
                      </a:r>
                      <a:endParaRPr lang="it-IT" sz="1400" b="1" i="0" u="none" strike="noStrike" dirty="0">
                        <a:solidFill>
                          <a:srgbClr val="000000"/>
                        </a:solidFill>
                        <a:latin typeface="Arial"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algn="l"/>
                      <a:endParaRPr lang="it-IT" sz="1400" dirty="0">
                        <a:latin typeface="Arial"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16,1</a:t>
                      </a:r>
                      <a:endParaRPr lang="it-IT" sz="1400" b="1" i="0" u="none" strike="noStrike" kern="1200" dirty="0">
                        <a:solidFill>
                          <a:srgbClr val="000000"/>
                        </a:solidFill>
                        <a:latin typeface="Arial" pitchFamily="34" charset="0"/>
                        <a:ea typeface="+mn-ea"/>
                        <a:cs typeface="Arial" pitchFamily="34" charset="0"/>
                      </a:endParaRP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35,3</a:t>
                      </a:r>
                      <a:endParaRPr lang="it-IT" sz="1400" b="1" i="0" u="none" strike="noStrike" kern="1200" dirty="0">
                        <a:solidFill>
                          <a:srgbClr val="000000"/>
                        </a:solidFill>
                        <a:latin typeface="Arial" pitchFamily="34" charset="0"/>
                        <a:ea typeface="+mn-ea"/>
                        <a:cs typeface="Arial" pitchFamily="34" charset="0"/>
                      </a:endParaRP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a:solidFill>
                            <a:srgbClr val="000000"/>
                          </a:solidFill>
                          <a:latin typeface="Arial" pitchFamily="34" charset="0"/>
                          <a:ea typeface="+mn-ea"/>
                          <a:cs typeface="Arial" pitchFamily="34" charset="0"/>
                        </a:rPr>
                        <a:t>52,7</a:t>
                      </a: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a:solidFill>
                            <a:srgbClr val="000000"/>
                          </a:solidFill>
                          <a:latin typeface="Arial" pitchFamily="34" charset="0"/>
                          <a:ea typeface="+mn-ea"/>
                          <a:cs typeface="Arial" pitchFamily="34" charset="0"/>
                        </a:rPr>
                        <a:t>66,4</a:t>
                      </a: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a:solidFill>
                            <a:srgbClr val="000000"/>
                          </a:solidFill>
                          <a:latin typeface="Arial" pitchFamily="34" charset="0"/>
                          <a:ea typeface="+mn-ea"/>
                          <a:cs typeface="Arial" pitchFamily="34" charset="0"/>
                        </a:rPr>
                        <a:t>81,0</a:t>
                      </a:r>
                    </a:p>
                  </a:txBody>
                  <a:tcPr anchor="ctr">
                    <a:lnT w="12700" cap="flat" cmpd="sng" algn="ctr">
                      <a:solidFill>
                        <a:schemeClr val="tx1"/>
                      </a:solidFill>
                      <a:prstDash val="solid"/>
                      <a:round/>
                      <a:headEnd type="none" w="med" len="med"/>
                      <a:tailEnd type="none" w="med" len="med"/>
                    </a:lnT>
                    <a:solidFill>
                      <a:srgbClr val="E9EDF4"/>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251,5</a:t>
                      </a:r>
                      <a:endParaRPr lang="it-IT" sz="1400" b="1" i="0" u="none" strike="noStrike" kern="1200" dirty="0">
                        <a:solidFill>
                          <a:srgbClr val="000000"/>
                        </a:solidFill>
                        <a:latin typeface="Arial" pitchFamily="34" charset="0"/>
                        <a:ea typeface="+mn-ea"/>
                        <a:cs typeface="Arial" pitchFamily="34" charset="0"/>
                      </a:endParaRPr>
                    </a:p>
                  </a:txBody>
                  <a:tcPr anchor="ctr">
                    <a:lnT w="12700" cap="flat" cmpd="sng" algn="ctr">
                      <a:solidFill>
                        <a:schemeClr val="tx1"/>
                      </a:solidFill>
                      <a:prstDash val="solid"/>
                      <a:round/>
                      <a:headEnd type="none" w="med" len="med"/>
                      <a:tailEnd type="none" w="med" len="med"/>
                    </a:lnT>
                    <a:solidFill>
                      <a:srgbClr val="E9EDF4"/>
                    </a:solidFill>
                  </a:tcPr>
                </a:tc>
              </a:tr>
            </a:tbl>
          </a:graphicData>
        </a:graphic>
      </p:graphicFrame>
      <p:sp>
        <p:nvSpPr>
          <p:cNvPr id="8" name="CasellaDiTesto 7"/>
          <p:cNvSpPr txBox="1"/>
          <p:nvPr/>
        </p:nvSpPr>
        <p:spPr>
          <a:xfrm>
            <a:off x="4" y="5931505"/>
            <a:ext cx="9132277" cy="461665"/>
          </a:xfrm>
          <a:prstGeom prst="rect">
            <a:avLst/>
          </a:prstGeom>
          <a:noFill/>
        </p:spPr>
        <p:txBody>
          <a:bodyPr wrap="square" rtlCol="0">
            <a:spAutoFit/>
          </a:bodyPr>
          <a:lstStyle/>
          <a:p>
            <a:pPr algn="r"/>
            <a:r>
              <a:rPr lang="it-IT" sz="1200" baseline="30000" dirty="0" smtClean="0">
                <a:latin typeface="Arial" pitchFamily="34" charset="0"/>
                <a:cs typeface="Arial" pitchFamily="34" charset="0"/>
              </a:rPr>
              <a:t>1</a:t>
            </a:r>
            <a:r>
              <a:rPr lang="it-IT" sz="1200" dirty="0" smtClean="0">
                <a:latin typeface="Arial" pitchFamily="34" charset="0"/>
                <a:cs typeface="Arial" pitchFamily="34" charset="0"/>
              </a:rPr>
              <a:t> 1,0% di risparmi addizionali all'anno, su 350 </a:t>
            </a:r>
            <a:r>
              <a:rPr lang="it-IT" sz="1200" dirty="0" err="1" smtClean="0">
                <a:latin typeface="Arial" pitchFamily="34" charset="0"/>
                <a:cs typeface="Arial" pitchFamily="34" charset="0"/>
              </a:rPr>
              <a:t>mld</a:t>
            </a:r>
            <a:r>
              <a:rPr lang="it-IT" sz="1200" dirty="0" smtClean="0">
                <a:latin typeface="Arial" pitchFamily="34" charset="0"/>
                <a:cs typeface="Arial" pitchFamily="34" charset="0"/>
              </a:rPr>
              <a:t> di euro di spesa "aggredibili".</a:t>
            </a:r>
          </a:p>
          <a:p>
            <a:pPr algn="r"/>
            <a:r>
              <a:rPr lang="it-IT" sz="1200" dirty="0" smtClean="0">
                <a:latin typeface="Arial" pitchFamily="34" charset="0"/>
                <a:cs typeface="Arial" pitchFamily="34" charset="0"/>
              </a:rPr>
              <a:t> </a:t>
            </a:r>
            <a:r>
              <a:rPr lang="it-IT" sz="1200" baseline="30000" dirty="0" smtClean="0">
                <a:latin typeface="Arial" pitchFamily="34" charset="0"/>
                <a:cs typeface="Arial" pitchFamily="34" charset="0"/>
              </a:rPr>
              <a:t>2</a:t>
            </a:r>
            <a:r>
              <a:rPr lang="it-IT" sz="1200" dirty="0" smtClean="0">
                <a:latin typeface="Arial" pitchFamily="34" charset="0"/>
                <a:cs typeface="Arial" pitchFamily="34" charset="0"/>
              </a:rPr>
              <a:t> 15 </a:t>
            </a:r>
            <a:r>
              <a:rPr lang="it-IT" sz="1200" dirty="0" err="1" smtClean="0">
                <a:latin typeface="Arial" pitchFamily="34" charset="0"/>
                <a:cs typeface="Arial" pitchFamily="34" charset="0"/>
              </a:rPr>
              <a:t>mld</a:t>
            </a:r>
            <a:r>
              <a:rPr lang="it-IT" sz="1200" dirty="0" smtClean="0">
                <a:latin typeface="Arial" pitchFamily="34" charset="0"/>
                <a:cs typeface="Arial" pitchFamily="34" charset="0"/>
              </a:rPr>
              <a:t> di recupero a regime. </a:t>
            </a:r>
            <a:r>
              <a:rPr lang="it-IT" sz="1200" baseline="30000" dirty="0" smtClean="0">
                <a:latin typeface="Arial" pitchFamily="34" charset="0"/>
                <a:cs typeface="Arial" pitchFamily="34" charset="0"/>
              </a:rPr>
              <a:t>3</a:t>
            </a:r>
            <a:r>
              <a:rPr lang="it-IT" sz="1200" dirty="0" smtClean="0">
                <a:latin typeface="Arial" pitchFamily="34" charset="0"/>
                <a:cs typeface="Arial" pitchFamily="34" charset="0"/>
              </a:rPr>
              <a:t> Inclusa la vendita di 1/3 della parte disponibile.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Gli impieghi riclassificati</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13</a:t>
            </a:fld>
            <a:endParaRPr lang="it-IT"/>
          </a:p>
        </p:txBody>
      </p:sp>
      <p:sp>
        <p:nvSpPr>
          <p:cNvPr id="7" name="CasellaDiTesto 6"/>
          <p:cNvSpPr txBox="1"/>
          <p:nvPr/>
        </p:nvSpPr>
        <p:spPr>
          <a:xfrm>
            <a:off x="4" y="5558936"/>
            <a:ext cx="9132277" cy="830997"/>
          </a:xfrm>
          <a:prstGeom prst="rect">
            <a:avLst/>
          </a:prstGeom>
          <a:noFill/>
        </p:spPr>
        <p:txBody>
          <a:bodyPr wrap="square" rtlCol="0">
            <a:spAutoFit/>
          </a:bodyPr>
          <a:lstStyle/>
          <a:p>
            <a:pPr algn="r"/>
            <a:r>
              <a:rPr lang="it-IT" sz="1200" baseline="30000" dirty="0" smtClean="0">
                <a:latin typeface="Arial" pitchFamily="34" charset="0"/>
                <a:cs typeface="Arial" pitchFamily="34" charset="0"/>
              </a:rPr>
              <a:t>1</a:t>
            </a:r>
            <a:r>
              <a:rPr lang="it-IT" sz="1200" dirty="0" smtClean="0">
                <a:latin typeface="Arial" pitchFamily="34" charset="0"/>
                <a:cs typeface="Arial" pitchFamily="34" charset="0"/>
              </a:rPr>
              <a:t> Mobilità, logistica, comunicazioni. </a:t>
            </a:r>
            <a:r>
              <a:rPr lang="it-IT" sz="1200" baseline="30000" dirty="0" smtClean="0">
                <a:latin typeface="Arial" pitchFamily="34" charset="0"/>
                <a:cs typeface="Arial" pitchFamily="34" charset="0"/>
              </a:rPr>
              <a:t>2 </a:t>
            </a:r>
            <a:r>
              <a:rPr lang="it-IT" sz="1200" dirty="0" smtClean="0">
                <a:latin typeface="Arial" pitchFamily="34" charset="0"/>
                <a:cs typeface="Arial" pitchFamily="34" charset="0"/>
              </a:rPr>
              <a:t>Interventi e infrastrutture per ambiente, territorio, energia. </a:t>
            </a:r>
            <a:r>
              <a:rPr lang="it-IT" sz="1200" baseline="30000" dirty="0" smtClean="0">
                <a:latin typeface="Arial" pitchFamily="34" charset="0"/>
                <a:cs typeface="Arial" pitchFamily="34" charset="0"/>
              </a:rPr>
              <a:t>3 </a:t>
            </a:r>
            <a:r>
              <a:rPr lang="it-IT" sz="1200" dirty="0" smtClean="0">
                <a:latin typeface="Arial" pitchFamily="34" charset="0"/>
                <a:cs typeface="Arial" pitchFamily="34" charset="0"/>
              </a:rPr>
              <a:t>Infrastrutture, ricerca e innovazione, formazione. </a:t>
            </a:r>
            <a:r>
              <a:rPr lang="it-IT" sz="1200" baseline="30000" dirty="0" smtClean="0">
                <a:latin typeface="Arial" pitchFamily="34" charset="0"/>
                <a:cs typeface="Arial" pitchFamily="34" charset="0"/>
              </a:rPr>
              <a:t>4</a:t>
            </a:r>
            <a:r>
              <a:rPr lang="it-IT" sz="1200" dirty="0" smtClean="0">
                <a:latin typeface="Arial" pitchFamily="34" charset="0"/>
                <a:cs typeface="Arial" pitchFamily="34" charset="0"/>
              </a:rPr>
              <a:t> Crescita dimensionale, rafforzamento struttura finanziaria imprese. </a:t>
            </a:r>
            <a:r>
              <a:rPr lang="it-IT" sz="1200" baseline="30000" dirty="0" smtClean="0">
                <a:latin typeface="Arial" pitchFamily="34" charset="0"/>
                <a:cs typeface="Arial" pitchFamily="34" charset="0"/>
              </a:rPr>
              <a:t>5 </a:t>
            </a:r>
            <a:r>
              <a:rPr lang="it-IT" sz="1200" dirty="0" smtClean="0">
                <a:latin typeface="Arial" pitchFamily="34" charset="0"/>
                <a:cs typeface="Arial" pitchFamily="34" charset="0"/>
              </a:rPr>
              <a:t>Credito di imposta investimenti nel Mezzogiorno. </a:t>
            </a:r>
          </a:p>
          <a:p>
            <a:pPr algn="r"/>
            <a:r>
              <a:rPr lang="it-IT" sz="1200" baseline="30000" dirty="0" smtClean="0">
                <a:latin typeface="Arial" pitchFamily="34" charset="0"/>
                <a:cs typeface="Arial" pitchFamily="34" charset="0"/>
              </a:rPr>
              <a:t>6</a:t>
            </a:r>
            <a:r>
              <a:rPr lang="it-IT" sz="1200" dirty="0" smtClean="0">
                <a:latin typeface="Arial" pitchFamily="34" charset="0"/>
                <a:cs typeface="Arial" pitchFamily="34" charset="0"/>
              </a:rPr>
              <a:t> Sanità/previdenza complementare, promozione </a:t>
            </a:r>
            <a:r>
              <a:rPr lang="it-IT" sz="1200" i="1" dirty="0" err="1" smtClean="0">
                <a:latin typeface="Arial" pitchFamily="34" charset="0"/>
                <a:cs typeface="Arial" pitchFamily="34" charset="0"/>
              </a:rPr>
              <a:t>Made</a:t>
            </a:r>
            <a:r>
              <a:rPr lang="it-IT" sz="1200" i="1" dirty="0" smtClean="0">
                <a:latin typeface="Arial" pitchFamily="34" charset="0"/>
                <a:cs typeface="Arial" pitchFamily="34" charset="0"/>
              </a:rPr>
              <a:t> in Italy</a:t>
            </a:r>
            <a:r>
              <a:rPr lang="it-IT" sz="1200" dirty="0" smtClean="0">
                <a:latin typeface="Arial" pitchFamily="34" charset="0"/>
                <a:cs typeface="Arial" pitchFamily="34" charset="0"/>
              </a:rPr>
              <a:t>, IVA agevolata su scarti, promozione export. </a:t>
            </a:r>
          </a:p>
          <a:p>
            <a:pPr algn="r"/>
            <a:r>
              <a:rPr lang="it-IT" sz="1200" baseline="30000" dirty="0" smtClean="0">
                <a:latin typeface="Arial" pitchFamily="34" charset="0"/>
                <a:cs typeface="Arial" pitchFamily="34" charset="0"/>
              </a:rPr>
              <a:t>7</a:t>
            </a:r>
            <a:r>
              <a:rPr lang="it-IT" sz="1200" dirty="0" smtClean="0">
                <a:latin typeface="Arial" pitchFamily="34" charset="0"/>
                <a:cs typeface="Arial" pitchFamily="34" charset="0"/>
              </a:rPr>
              <a:t> Assunzione giovani esperti in Ministeri e Agenzie fiscali; scuola e formazione; sanità. </a:t>
            </a:r>
            <a:r>
              <a:rPr lang="it-IT" sz="1200" baseline="30000" dirty="0" smtClean="0">
                <a:latin typeface="Arial" pitchFamily="34" charset="0"/>
                <a:cs typeface="Arial" pitchFamily="34" charset="0"/>
              </a:rPr>
              <a:t>8</a:t>
            </a:r>
            <a:r>
              <a:rPr lang="it-IT" sz="1200" dirty="0" smtClean="0">
                <a:latin typeface="Arial" pitchFamily="34" charset="0"/>
                <a:cs typeface="Arial" pitchFamily="34" charset="0"/>
              </a:rPr>
              <a:t> In % PIL nominale.</a:t>
            </a:r>
          </a:p>
        </p:txBody>
      </p:sp>
      <p:graphicFrame>
        <p:nvGraphicFramePr>
          <p:cNvPr id="8" name="Tabella 7"/>
          <p:cNvGraphicFramePr>
            <a:graphicFrameLocks noGrp="1"/>
          </p:cNvGraphicFramePr>
          <p:nvPr/>
        </p:nvGraphicFramePr>
        <p:xfrm>
          <a:off x="107906" y="796718"/>
          <a:ext cx="8928000" cy="4684359"/>
        </p:xfrm>
        <a:graphic>
          <a:graphicData uri="http://schemas.openxmlformats.org/drawingml/2006/table">
            <a:tbl>
              <a:tblPr firstRow="1" bandRow="1">
                <a:tableStyleId>{5C22544A-7EE6-4342-B048-85BDC9FD1C3A}</a:tableStyleId>
              </a:tblPr>
              <a:tblGrid>
                <a:gridCol w="1512000"/>
                <a:gridCol w="2736000"/>
                <a:gridCol w="792000"/>
                <a:gridCol w="792000"/>
                <a:gridCol w="792000"/>
                <a:gridCol w="792000"/>
                <a:gridCol w="792000"/>
                <a:gridCol w="720000"/>
              </a:tblGrid>
              <a:tr h="320943">
                <a:tc gridSpan="2">
                  <a:txBody>
                    <a:bodyPr/>
                    <a:lstStyle/>
                    <a:p>
                      <a:pPr algn="l" fontAlgn="b"/>
                      <a:r>
                        <a:rPr lang="it-IT" sz="1300" b="0" i="0" u="none" strike="noStrike" dirty="0">
                          <a:solidFill>
                            <a:srgbClr val="000000"/>
                          </a:solidFill>
                          <a:latin typeface="Arial" pitchFamily="34" charset="0"/>
                          <a:cs typeface="Arial" pitchFamily="34" charset="0"/>
                        </a:rPr>
                        <a:t> </a:t>
                      </a:r>
                    </a:p>
                  </a:txBody>
                  <a:tcPr anchor="b"/>
                </a:tc>
                <a:tc hMerge="1">
                  <a:txBody>
                    <a:bodyPr/>
                    <a:lstStyle/>
                    <a:p>
                      <a:endParaRPr lang="it-IT" sz="1500" dirty="0"/>
                    </a:p>
                  </a:txBody>
                  <a:tcPr anchor="b"/>
                </a:tc>
                <a:tc>
                  <a:txBody>
                    <a:bodyPr/>
                    <a:lstStyle/>
                    <a:p>
                      <a:pPr marL="0" algn="ctr" defTabSz="457200" rtl="0" eaLnBrk="1" fontAlgn="b" latinLnBrk="0" hangingPunct="1"/>
                      <a:r>
                        <a:rPr lang="it-IT" sz="1300" b="1" i="0" u="none" strike="noStrike" kern="1200" dirty="0">
                          <a:solidFill>
                            <a:schemeClr val="bg1"/>
                          </a:solidFill>
                          <a:latin typeface="Arial" pitchFamily="34" charset="0"/>
                          <a:ea typeface="+mn-ea"/>
                          <a:cs typeface="Arial" pitchFamily="34" charset="0"/>
                        </a:rPr>
                        <a:t>1 anno</a:t>
                      </a:r>
                    </a:p>
                  </a:txBody>
                  <a:tcPr anchor="ctr"/>
                </a:tc>
                <a:tc>
                  <a:txBody>
                    <a:bodyPr/>
                    <a:lstStyle/>
                    <a:p>
                      <a:pPr marL="0" algn="ctr" defTabSz="457200" rtl="0" eaLnBrk="1" fontAlgn="b" latinLnBrk="0" hangingPunct="1"/>
                      <a:r>
                        <a:rPr lang="it-IT" sz="1300" b="1" i="0" u="none" strike="noStrike" kern="1200" dirty="0">
                          <a:solidFill>
                            <a:schemeClr val="bg1"/>
                          </a:solidFill>
                          <a:latin typeface="Arial" pitchFamily="34" charset="0"/>
                          <a:ea typeface="+mn-ea"/>
                          <a:cs typeface="Arial" pitchFamily="34" charset="0"/>
                        </a:rPr>
                        <a:t>2 anno</a:t>
                      </a:r>
                    </a:p>
                  </a:txBody>
                  <a:tcPr anchor="ctr"/>
                </a:tc>
                <a:tc>
                  <a:txBody>
                    <a:bodyPr/>
                    <a:lstStyle/>
                    <a:p>
                      <a:pPr marL="0" algn="ctr" defTabSz="457200" rtl="0" eaLnBrk="1" fontAlgn="b" latinLnBrk="0" hangingPunct="1"/>
                      <a:r>
                        <a:rPr lang="it-IT" sz="1300" b="1" i="0" u="none" strike="noStrike" kern="1200" dirty="0">
                          <a:solidFill>
                            <a:schemeClr val="bg1"/>
                          </a:solidFill>
                          <a:latin typeface="Arial" pitchFamily="34" charset="0"/>
                          <a:ea typeface="+mn-ea"/>
                          <a:cs typeface="Arial" pitchFamily="34" charset="0"/>
                        </a:rPr>
                        <a:t>3 anno</a:t>
                      </a:r>
                    </a:p>
                  </a:txBody>
                  <a:tcPr anchor="ctr"/>
                </a:tc>
                <a:tc>
                  <a:txBody>
                    <a:bodyPr/>
                    <a:lstStyle/>
                    <a:p>
                      <a:pPr marL="0" algn="ctr" defTabSz="457200" rtl="0" eaLnBrk="1" fontAlgn="b" latinLnBrk="0" hangingPunct="1"/>
                      <a:r>
                        <a:rPr lang="it-IT" sz="1300" b="1" i="0" u="none" strike="noStrike" kern="1200" dirty="0">
                          <a:solidFill>
                            <a:schemeClr val="bg1"/>
                          </a:solidFill>
                          <a:latin typeface="Arial" pitchFamily="34" charset="0"/>
                          <a:ea typeface="+mn-ea"/>
                          <a:cs typeface="Arial" pitchFamily="34" charset="0"/>
                        </a:rPr>
                        <a:t>4 anno</a:t>
                      </a:r>
                    </a:p>
                  </a:txBody>
                  <a:tcPr anchor="ctr"/>
                </a:tc>
                <a:tc>
                  <a:txBody>
                    <a:bodyPr/>
                    <a:lstStyle/>
                    <a:p>
                      <a:pPr marL="0" algn="ctr" defTabSz="457200" rtl="0" eaLnBrk="1" fontAlgn="b" latinLnBrk="0" hangingPunct="1"/>
                      <a:r>
                        <a:rPr lang="it-IT" sz="1300" b="1" i="0" u="none" strike="noStrike" kern="1200" dirty="0">
                          <a:solidFill>
                            <a:schemeClr val="bg1"/>
                          </a:solidFill>
                          <a:latin typeface="Arial" pitchFamily="34" charset="0"/>
                          <a:ea typeface="+mn-ea"/>
                          <a:cs typeface="Arial" pitchFamily="34" charset="0"/>
                        </a:rPr>
                        <a:t>5 anno</a:t>
                      </a:r>
                    </a:p>
                  </a:txBody>
                  <a:tcPr anchor="ctr"/>
                </a:tc>
                <a:tc>
                  <a:txBody>
                    <a:bodyPr/>
                    <a:lstStyle/>
                    <a:p>
                      <a:pPr marL="0" algn="ctr" defTabSz="457200" rtl="0" eaLnBrk="1" fontAlgn="b" latinLnBrk="0" hangingPunct="1"/>
                      <a:r>
                        <a:rPr lang="it-IT" sz="1300" b="1" i="0" u="none" strike="noStrike" kern="1200" dirty="0" smtClean="0">
                          <a:solidFill>
                            <a:schemeClr val="bg1"/>
                          </a:solidFill>
                          <a:latin typeface="Arial" pitchFamily="34" charset="0"/>
                          <a:ea typeface="+mn-ea"/>
                          <a:cs typeface="Arial" pitchFamily="34" charset="0"/>
                        </a:rPr>
                        <a:t>Totale</a:t>
                      </a:r>
                      <a:endParaRPr lang="it-IT" sz="1300" b="1" i="0" u="none" strike="noStrike" kern="1200" dirty="0">
                        <a:solidFill>
                          <a:schemeClr val="bg1"/>
                        </a:solidFill>
                        <a:latin typeface="Arial" pitchFamily="34" charset="0"/>
                        <a:ea typeface="+mn-ea"/>
                        <a:cs typeface="Arial" pitchFamily="34" charset="0"/>
                      </a:endParaRPr>
                    </a:p>
                  </a:txBody>
                  <a:tcPr anchor="ctr"/>
                </a:tc>
              </a:tr>
              <a:tr h="304019">
                <a:tc rowSpan="4">
                  <a:txBody>
                    <a:bodyPr/>
                    <a:lstStyle/>
                    <a:p>
                      <a:pPr algn="l" fontAlgn="b"/>
                      <a:r>
                        <a:rPr lang="it-IT" sz="1300" b="1" i="0" u="none" strike="noStrike" dirty="0" smtClean="0">
                          <a:solidFill>
                            <a:srgbClr val="000000"/>
                          </a:solidFill>
                          <a:latin typeface="Arial" pitchFamily="34" charset="0"/>
                          <a:cs typeface="Arial" pitchFamily="34" charset="0"/>
                        </a:rPr>
                        <a:t>Investimenti </a:t>
                      </a:r>
                      <a:endParaRPr lang="it-IT" sz="1300" b="1" i="0" u="none" strike="noStrike" dirty="0">
                        <a:solidFill>
                          <a:srgbClr val="000000"/>
                        </a:solidFill>
                        <a:latin typeface="Arial" pitchFamily="34" charset="0"/>
                        <a:cs typeface="Arial" pitchFamily="34" charset="0"/>
                      </a:endParaRPr>
                    </a:p>
                  </a:txBody>
                  <a:tcPr anchor="ct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Pubblici in infrastrutture</a:t>
                      </a:r>
                      <a:r>
                        <a:rPr lang="it-IT" sz="1300" b="0" i="0" u="none" strike="noStrike" kern="1200" baseline="30000" dirty="0" smtClean="0">
                          <a:solidFill>
                            <a:srgbClr val="000000"/>
                          </a:solidFill>
                          <a:latin typeface="Arial" pitchFamily="34" charset="0"/>
                          <a:ea typeface="+mn-ea"/>
                          <a:cs typeface="Arial" pitchFamily="34" charset="0"/>
                        </a:rPr>
                        <a:t>1</a:t>
                      </a:r>
                      <a:endParaRPr lang="it-IT" sz="1300" b="0" i="0" u="none" strike="noStrike" kern="1200" baseline="300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1,3</a:t>
                      </a:r>
                      <a:endParaRPr lang="it-IT" sz="1300" b="0" i="0" u="none" strike="noStrike" kern="12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2,1</a:t>
                      </a:r>
                      <a:endParaRPr lang="it-IT" sz="1300" b="0" i="0" u="none" strike="noStrike" kern="12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2,9</a:t>
                      </a:r>
                      <a:endParaRPr lang="it-IT" sz="1300" b="0" i="0" u="none" strike="noStrike" kern="12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3,9</a:t>
                      </a:r>
                      <a:endParaRPr lang="it-IT" sz="1300" b="0" i="0" u="none" strike="noStrike" kern="12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4,7</a:t>
                      </a:r>
                      <a:endParaRPr lang="it-IT" sz="1300" b="0" i="0" u="none" strike="noStrike" kern="1200" dirty="0">
                        <a:solidFill>
                          <a:srgbClr val="000000"/>
                        </a:solidFill>
                        <a:latin typeface="Arial" pitchFamily="34" charset="0"/>
                        <a:ea typeface="+mn-ea"/>
                        <a:cs typeface="Arial" pitchFamily="34" charset="0"/>
                      </a:endParaRPr>
                    </a:p>
                  </a:txBody>
                  <a:tcPr anchor="b"/>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15,0</a:t>
                      </a:r>
                      <a:endParaRPr lang="it-IT" sz="1300" b="0" i="0" u="none" strike="noStrike" kern="1200" dirty="0">
                        <a:solidFill>
                          <a:srgbClr val="000000"/>
                        </a:solidFill>
                        <a:latin typeface="Arial" pitchFamily="34" charset="0"/>
                        <a:ea typeface="+mn-ea"/>
                        <a:cs typeface="Arial" pitchFamily="34" charset="0"/>
                      </a:endParaRPr>
                    </a:p>
                  </a:txBody>
                  <a:tcPr anchor="b"/>
                </a:tc>
              </a:tr>
              <a:tr h="304019">
                <a:tc vMerge="1">
                  <a:txBody>
                    <a:bodyPr/>
                    <a:lstStyle/>
                    <a:p>
                      <a:pPr algn="l" fontAlgn="b"/>
                      <a:endParaRPr lang="it-IT" sz="1600" b="1" i="0" u="none" strike="noStrike" dirty="0">
                        <a:solidFill>
                          <a:srgbClr val="000000"/>
                        </a:solidFill>
                        <a:latin typeface="+mn-lt"/>
                      </a:endParaRPr>
                    </a:p>
                  </a:txBody>
                  <a:tcPr anchor="ctr"/>
                </a:tc>
                <a:tc>
                  <a:txBody>
                    <a:bodyPr/>
                    <a:lstStyle/>
                    <a:p>
                      <a:r>
                        <a:rPr lang="it-IT" sz="1300" dirty="0" smtClean="0">
                          <a:latin typeface="Arial" pitchFamily="34" charset="0"/>
                          <a:cs typeface="Arial" pitchFamily="34" charset="0"/>
                        </a:rPr>
                        <a:t>Altri pubblici</a:t>
                      </a:r>
                      <a:r>
                        <a:rPr lang="it-IT" sz="1300" baseline="30000" dirty="0" smtClean="0">
                          <a:latin typeface="Arial" pitchFamily="34" charset="0"/>
                          <a:cs typeface="Arial" pitchFamily="34" charset="0"/>
                        </a:rPr>
                        <a:t>2</a:t>
                      </a:r>
                      <a:endParaRPr lang="it-IT" sz="1300" baseline="30000" dirty="0">
                        <a:latin typeface="Arial" pitchFamily="34" charset="0"/>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4,9</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6,7</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9,0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10,6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34,3</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r>
              <a:tr h="304019">
                <a:tc vMerge="1">
                  <a:txBody>
                    <a:bodyPr/>
                    <a:lstStyle/>
                    <a:p>
                      <a:pPr algn="l" fontAlgn="b"/>
                      <a:endParaRPr lang="it-IT" sz="1600" b="1" i="0" u="none" strike="noStrike" dirty="0">
                        <a:solidFill>
                          <a:srgbClr val="000000"/>
                        </a:solidFill>
                        <a:latin typeface="+mn-lt"/>
                      </a:endParaRPr>
                    </a:p>
                  </a:txBody>
                  <a:tcPr anchor="ct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Europei</a:t>
                      </a:r>
                      <a:r>
                        <a:rPr lang="it-IT" sz="1300" b="0" i="0" u="none" strike="noStrike" kern="1200" baseline="30000" dirty="0" smtClean="0">
                          <a:solidFill>
                            <a:schemeClr val="dk1"/>
                          </a:solidFill>
                          <a:latin typeface="Arial" pitchFamily="34" charset="0"/>
                          <a:ea typeface="+mn-ea"/>
                          <a:cs typeface="Arial" pitchFamily="34" charset="0"/>
                        </a:rPr>
                        <a:t>3</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0,0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6,0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13,4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17,1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22,0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58,5</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r>
              <a:tr h="304019">
                <a:tc vMerge="1">
                  <a:txBody>
                    <a:bodyPr/>
                    <a:lstStyle/>
                    <a:p>
                      <a:pPr algn="l" fontAlgn="b"/>
                      <a:endParaRPr lang="it-IT" sz="1600" b="1" i="0" u="none" strike="noStrike" dirty="0">
                        <a:solidFill>
                          <a:srgbClr val="000000"/>
                        </a:solidFill>
                        <a:latin typeface="+mn-lt"/>
                      </a:endParaRPr>
                    </a:p>
                  </a:txBody>
                  <a:tcPr anchor="ctr">
                    <a:solidFill>
                      <a:srgbClr val="D0D8E8"/>
                    </a:solidFill>
                  </a:tcP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Privati</a:t>
                      </a:r>
                      <a:r>
                        <a:rPr lang="it-IT" sz="1300" b="0" i="0" u="none" strike="noStrike" kern="1200" baseline="30000" dirty="0" smtClean="0">
                          <a:solidFill>
                            <a:schemeClr val="dk1"/>
                          </a:solidFill>
                          <a:latin typeface="Arial" pitchFamily="34" charset="0"/>
                          <a:ea typeface="+mn-ea"/>
                          <a:cs typeface="Arial" pitchFamily="34" charset="0"/>
                        </a:rPr>
                        <a:t>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2,3</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3,9</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4,7</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15,6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D0D8E8"/>
                    </a:solidFill>
                  </a:tcPr>
                </a:tc>
              </a:tr>
              <a:tr h="288000">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300" b="1" i="0" u="none" strike="noStrike" kern="1200" dirty="0" smtClean="0">
                          <a:solidFill>
                            <a:srgbClr val="000000"/>
                          </a:solidFill>
                          <a:latin typeface="Arial" pitchFamily="34" charset="0"/>
                          <a:ea typeface="+mn-ea"/>
                          <a:cs typeface="Arial" pitchFamily="34" charset="0"/>
                        </a:rPr>
                        <a:t>Fisco </a:t>
                      </a:r>
                    </a:p>
                  </a:txBody>
                  <a:tcPr anchor="ctr">
                    <a:solidFill>
                      <a:srgbClr val="E9EDF4"/>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300" dirty="0" smtClean="0">
                          <a:latin typeface="Arial" pitchFamily="34" charset="0"/>
                          <a:cs typeface="Arial" pitchFamily="34" charset="0"/>
                        </a:rPr>
                        <a:t>Riduzione </a:t>
                      </a:r>
                      <a:r>
                        <a:rPr lang="it-IT" sz="1300" b="0" i="0" u="none" strike="noStrike" kern="1200" dirty="0" smtClean="0">
                          <a:solidFill>
                            <a:srgbClr val="000000"/>
                          </a:solidFill>
                          <a:latin typeface="Arial" pitchFamily="34" charset="0"/>
                          <a:ea typeface="+mn-ea"/>
                          <a:cs typeface="Arial" pitchFamily="34" charset="0"/>
                        </a:rPr>
                        <a:t>premiale</a:t>
                      </a:r>
                      <a:r>
                        <a:rPr lang="it-IT" sz="1300" dirty="0" smtClean="0">
                          <a:latin typeface="Arial" pitchFamily="34" charset="0"/>
                          <a:cs typeface="Arial" pitchFamily="34" charset="0"/>
                        </a:rPr>
                        <a:t> costo lavoro</a:t>
                      </a: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4,8</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7,2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9,6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36,0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30401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600" b="1" i="0" u="none" strike="noStrike" kern="1200" dirty="0" smtClean="0">
                        <a:solidFill>
                          <a:srgbClr val="000000"/>
                        </a:solidFill>
                        <a:latin typeface="+mn-lt"/>
                        <a:ea typeface="+mn-ea"/>
                        <a:cs typeface="+mn-cs"/>
                      </a:endParaRPr>
                    </a:p>
                  </a:txBody>
                  <a:tcPr anchor="ctr">
                    <a:solidFill>
                      <a:srgbClr val="E9EDF4"/>
                    </a:solidFill>
                  </a:tcP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Altro</a:t>
                      </a:r>
                      <a:r>
                        <a:rPr lang="it-IT" sz="1300" b="0" i="0" u="none" strike="noStrike" kern="1200" baseline="0" dirty="0" smtClean="0">
                          <a:solidFill>
                            <a:srgbClr val="000000"/>
                          </a:solidFill>
                          <a:latin typeface="Arial" pitchFamily="34" charset="0"/>
                          <a:ea typeface="+mn-ea"/>
                          <a:cs typeface="Arial" pitchFamily="34" charset="0"/>
                        </a:rPr>
                        <a:t> p</a:t>
                      </a:r>
                      <a:r>
                        <a:rPr lang="it-IT" sz="1300" b="0" i="0" u="none" strike="noStrike" kern="1200" dirty="0" smtClean="0">
                          <a:solidFill>
                            <a:srgbClr val="000000"/>
                          </a:solidFill>
                          <a:latin typeface="Arial" pitchFamily="34" charset="0"/>
                          <a:ea typeface="+mn-ea"/>
                          <a:cs typeface="Arial" pitchFamily="34" charset="0"/>
                        </a:rPr>
                        <a:t>remiale</a:t>
                      </a:r>
                      <a:r>
                        <a:rPr lang="it-IT" sz="1300" b="0" i="0" u="none" strike="noStrike" kern="1200" baseline="0" dirty="0" smtClean="0">
                          <a:solidFill>
                            <a:srgbClr val="000000"/>
                          </a:solidFill>
                          <a:latin typeface="Arial" pitchFamily="34" charset="0"/>
                          <a:ea typeface="+mn-ea"/>
                          <a:cs typeface="Arial" pitchFamily="34" charset="0"/>
                        </a:rPr>
                        <a:t> </a:t>
                      </a:r>
                      <a:r>
                        <a:rPr lang="it-IT" sz="1300" b="0" i="0" u="none" strike="noStrike" kern="1200" dirty="0" smtClean="0">
                          <a:solidFill>
                            <a:srgbClr val="000000"/>
                          </a:solidFill>
                          <a:latin typeface="Arial" pitchFamily="34" charset="0"/>
                          <a:ea typeface="+mn-ea"/>
                          <a:cs typeface="Arial" pitchFamily="34" charset="0"/>
                        </a:rPr>
                        <a:t>per imprese</a:t>
                      </a:r>
                      <a:r>
                        <a:rPr lang="it-IT" sz="1300" b="0" i="0" u="none" strike="noStrike" kern="1200" baseline="30000" dirty="0" smtClean="0">
                          <a:solidFill>
                            <a:schemeClr val="dk1"/>
                          </a:solidFill>
                          <a:latin typeface="Arial" pitchFamily="34" charset="0"/>
                          <a:ea typeface="+mn-ea"/>
                          <a:cs typeface="Arial" pitchFamily="34" charset="0"/>
                        </a:rPr>
                        <a:t>5</a:t>
                      </a:r>
                      <a:endParaRPr lang="it-IT" sz="1300" b="0" i="0" u="none" strike="noStrike" kern="1200" baseline="300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a:t>
                      </a:r>
                      <a:r>
                        <a:rPr lang="it-IT" sz="1300" b="0" i="0" u="none" strike="noStrike" kern="1200" dirty="0" smtClean="0">
                          <a:solidFill>
                            <a:srgbClr val="000000"/>
                          </a:solidFill>
                          <a:latin typeface="Arial" pitchFamily="34" charset="0"/>
                          <a:ea typeface="+mn-ea"/>
                          <a:cs typeface="Arial" pitchFamily="34" charset="0"/>
                        </a:rPr>
                        <a:t>,4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a:t>
                      </a:r>
                      <a:r>
                        <a:rPr lang="it-IT" sz="1300" b="0" i="0" u="none" strike="noStrike" kern="1200" dirty="0" smtClean="0">
                          <a:solidFill>
                            <a:srgbClr val="000000"/>
                          </a:solidFill>
                          <a:latin typeface="Arial" pitchFamily="34" charset="0"/>
                          <a:ea typeface="+mn-ea"/>
                          <a:cs typeface="Arial" pitchFamily="34" charset="0"/>
                        </a:rPr>
                        <a:t>,8</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8,0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304019">
                <a:tc vMerge="1">
                  <a:txBody>
                    <a:bodyPr/>
                    <a:lstStyle/>
                    <a:p>
                      <a:endParaRPr lang="it-IT" sz="1600" dirty="0"/>
                    </a:p>
                  </a:txBody>
                  <a:tcPr anchor="ctr">
                    <a:solidFill>
                      <a:srgbClr val="E9EDF4"/>
                    </a:solidFill>
                  </a:tcP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Industria 4.0</a:t>
                      </a:r>
                      <a:endParaRPr lang="it-IT" sz="1300" b="0" i="0" u="none" strike="noStrike" kern="1200" baseline="300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0,6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1,8</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3</a:t>
                      </a:r>
                      <a:r>
                        <a:rPr lang="it-IT" sz="1300" b="0" i="0" u="none" strike="noStrike" kern="1200" dirty="0" smtClean="0">
                          <a:solidFill>
                            <a:srgbClr val="000000"/>
                          </a:solidFill>
                          <a:latin typeface="Arial" pitchFamily="34" charset="0"/>
                          <a:ea typeface="+mn-ea"/>
                          <a:cs typeface="Arial" pitchFamily="34" charset="0"/>
                        </a:rPr>
                        <a:t>,0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9,0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30401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600" b="1" i="0" u="none" strike="noStrike" kern="1200" dirty="0" smtClean="0">
                        <a:solidFill>
                          <a:srgbClr val="000000"/>
                        </a:solidFill>
                        <a:latin typeface="+mn-lt"/>
                        <a:ea typeface="+mn-ea"/>
                        <a:cs typeface="+mn-cs"/>
                      </a:endParaRPr>
                    </a:p>
                  </a:txBody>
                  <a:tcPr anchor="ctr"/>
                </a:tc>
                <a:tc>
                  <a:txBody>
                    <a:bodyPr/>
                    <a:lstStyle/>
                    <a:p>
                      <a:pPr marL="0" algn="l" defTabSz="914400" rtl="0" eaLnBrk="1" fontAlgn="b" latinLnBrk="0" hangingPunct="1"/>
                      <a:r>
                        <a:rPr lang="it-IT" sz="1300" b="0" i="0" u="none" strike="noStrike" kern="1200" baseline="0" dirty="0" smtClean="0">
                          <a:solidFill>
                            <a:srgbClr val="000000"/>
                          </a:solidFill>
                          <a:latin typeface="Arial" pitchFamily="34" charset="0"/>
                          <a:ea typeface="+mn-ea"/>
                          <a:cs typeface="Arial" pitchFamily="34" charset="0"/>
                        </a:rPr>
                        <a:t>Zero oneri su premi di risultato</a:t>
                      </a:r>
                      <a:endParaRPr lang="it-IT" sz="1300" b="0" i="0" u="none" strike="noStrike" kern="1200" baseline="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0,4</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0,8</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6,0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30401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600" b="1" i="0" u="none" strike="noStrike" kern="1200" dirty="0" smtClean="0">
                        <a:solidFill>
                          <a:srgbClr val="000000"/>
                        </a:solidFill>
                        <a:latin typeface="+mn-lt"/>
                        <a:ea typeface="+mn-ea"/>
                        <a:cs typeface="+mn-cs"/>
                      </a:endParaRPr>
                    </a:p>
                  </a:txBody>
                  <a:tcPr anchor="ctr">
                    <a:solidFill>
                      <a:srgbClr val="E9EDF4"/>
                    </a:solidFill>
                  </a:tcP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Altri interventi fiscali</a:t>
                      </a:r>
                      <a:r>
                        <a:rPr lang="it-IT" sz="1300" b="0" i="0" u="none" strike="noStrike" kern="1200" baseline="30000" dirty="0" smtClean="0">
                          <a:solidFill>
                            <a:schemeClr val="dk1"/>
                          </a:solidFill>
                          <a:latin typeface="Arial" pitchFamily="34" charset="0"/>
                          <a:ea typeface="+mn-ea"/>
                          <a:cs typeface="Arial" pitchFamily="34" charset="0"/>
                        </a:rPr>
                        <a:t>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1,9</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2,6</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3,3</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12,8</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30401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600" b="1" i="0" u="none" strike="noStrike" kern="1200" dirty="0" smtClean="0">
                        <a:solidFill>
                          <a:srgbClr val="000000"/>
                        </a:solidFill>
                        <a:latin typeface="+mn-lt"/>
                        <a:ea typeface="+mn-ea"/>
                        <a:cs typeface="+mn-cs"/>
                      </a:endParaRPr>
                    </a:p>
                  </a:txBody>
                  <a:tcPr anchor="ctr"/>
                </a:tc>
                <a:tc>
                  <a:txBody>
                    <a:bodyPr/>
                    <a:lstStyle/>
                    <a:p>
                      <a:pPr marL="0" algn="l" defTabSz="9144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Riduzione pressione fiscale</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1,0</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4,1</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c>
                  <a:txBody>
                    <a:bodyPr/>
                    <a:lstStyle/>
                    <a:p>
                      <a:pPr marL="0" algn="ctr" defTabSz="457200" rtl="0" eaLnBrk="1" fontAlgn="b" latinLnBrk="0" hangingPunct="1"/>
                      <a:r>
                        <a:rPr lang="it-IT" sz="1300" b="0" i="0" u="none" strike="noStrike" kern="1200" dirty="0" smtClean="0">
                          <a:solidFill>
                            <a:srgbClr val="000000"/>
                          </a:solidFill>
                          <a:latin typeface="Arial" pitchFamily="34" charset="0"/>
                          <a:ea typeface="+mn-ea"/>
                          <a:cs typeface="Arial" pitchFamily="34" charset="0"/>
                        </a:rPr>
                        <a:t>17,2</a:t>
                      </a:r>
                      <a:endParaRPr lang="it-IT" sz="1300" b="0" i="0" u="none" strike="noStrike" kern="1200" dirty="0">
                        <a:solidFill>
                          <a:srgbClr val="000000"/>
                        </a:solidFill>
                        <a:latin typeface="Arial" pitchFamily="34" charset="0"/>
                        <a:ea typeface="+mn-ea"/>
                        <a:cs typeface="Arial" pitchFamily="34" charset="0"/>
                      </a:endParaRPr>
                    </a:p>
                  </a:txBody>
                  <a:tcPr anchor="b">
                    <a:solidFill>
                      <a:srgbClr val="E9EDF4"/>
                    </a:solidFill>
                  </a:tcPr>
                </a:tc>
              </a:tr>
              <a:tr h="516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300" b="1" i="0" u="none" strike="noStrike" kern="1200" dirty="0" smtClean="0">
                          <a:solidFill>
                            <a:srgbClr val="000000"/>
                          </a:solidFill>
                          <a:latin typeface="Arial" pitchFamily="34" charset="0"/>
                          <a:ea typeface="+mn-ea"/>
                          <a:cs typeface="Arial" pitchFamily="34" charset="0"/>
                        </a:rPr>
                        <a:t>Innovazioni </a:t>
                      </a:r>
                    </a:p>
                    <a:p>
                      <a:pPr marL="0" marR="0" indent="0" algn="l" defTabSz="914400" rtl="0" eaLnBrk="1" fontAlgn="auto" latinLnBrk="0" hangingPunct="1">
                        <a:lnSpc>
                          <a:spcPct val="100000"/>
                        </a:lnSpc>
                        <a:spcBef>
                          <a:spcPts val="0"/>
                        </a:spcBef>
                        <a:spcAft>
                          <a:spcPts val="0"/>
                        </a:spcAft>
                        <a:buClrTx/>
                        <a:buSzTx/>
                        <a:buFontTx/>
                        <a:buNone/>
                        <a:tabLst/>
                        <a:defRPr/>
                      </a:pPr>
                      <a:r>
                        <a:rPr lang="it-IT" sz="1300" b="1" i="0" u="none" strike="noStrike" kern="1200" dirty="0" smtClean="0">
                          <a:solidFill>
                            <a:srgbClr val="000000"/>
                          </a:solidFill>
                          <a:latin typeface="Arial" pitchFamily="34" charset="0"/>
                          <a:ea typeface="+mn-ea"/>
                          <a:cs typeface="Arial" pitchFamily="34" charset="0"/>
                        </a:rPr>
                        <a:t>nella PA</a:t>
                      </a:r>
                      <a:r>
                        <a:rPr lang="it-IT" sz="1300" b="0" i="0" u="none" strike="noStrike" kern="1200" baseline="30000" dirty="0" smtClean="0">
                          <a:solidFill>
                            <a:schemeClr val="dk1"/>
                          </a:solidFill>
                          <a:latin typeface="Arial" pitchFamily="34" charset="0"/>
                          <a:ea typeface="+mn-ea"/>
                          <a:cs typeface="Arial" pitchFamily="34" charset="0"/>
                        </a:rPr>
                        <a:t>7</a:t>
                      </a:r>
                      <a:endParaRPr lang="it-IT" sz="1300" b="1" i="0" u="none" strike="noStrike" kern="1200" dirty="0" smtClean="0">
                        <a:solidFill>
                          <a:srgbClr val="000000"/>
                        </a:solidFill>
                        <a:latin typeface="Arial" pitchFamily="34" charset="0"/>
                        <a:ea typeface="+mn-ea"/>
                        <a:cs typeface="Arial" pitchFamily="34" charset="0"/>
                      </a:endParaRPr>
                    </a:p>
                  </a:txBody>
                  <a:tcPr anchor="ctr">
                    <a:solidFill>
                      <a:srgbClr val="D0D8E8"/>
                    </a:solidFill>
                  </a:tcPr>
                </a:tc>
                <a:tc>
                  <a:txBody>
                    <a:bodyPr/>
                    <a:lstStyle/>
                    <a:p>
                      <a:pPr marL="0" algn="l" defTabSz="914400" rtl="0" eaLnBrk="1" fontAlgn="b" latinLnBrk="0" hangingPunct="1"/>
                      <a:endParaRPr lang="it-IT" sz="1300" b="0" i="0" u="none" strike="noStrike" kern="1200" dirty="0">
                        <a:solidFill>
                          <a:srgbClr val="000000"/>
                        </a:solidFill>
                        <a:latin typeface="Arial" pitchFamily="34" charset="0"/>
                        <a:ea typeface="+mn-ea"/>
                        <a:cs typeface="Arial" pitchFamily="34" charset="0"/>
                      </a:endParaRP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1,2</a:t>
                      </a: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2,4</a:t>
                      </a: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3,7</a:t>
                      </a: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4,9</a:t>
                      </a: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6,1</a:t>
                      </a:r>
                    </a:p>
                  </a:txBody>
                  <a:tcPr anchor="ctr">
                    <a:solidFill>
                      <a:srgbClr val="D0D8E8"/>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18,3</a:t>
                      </a:r>
                    </a:p>
                  </a:txBody>
                  <a:tcPr anchor="ctr">
                    <a:solidFill>
                      <a:srgbClr val="D0D8E8"/>
                    </a:solidFill>
                  </a:tcPr>
                </a:tc>
              </a:tr>
              <a:tr h="51683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300" b="1" i="0" u="none" strike="noStrike" dirty="0" smtClean="0">
                          <a:solidFill>
                            <a:srgbClr val="000000"/>
                          </a:solidFill>
                          <a:latin typeface="Arial" pitchFamily="34" charset="0"/>
                          <a:cs typeface="Arial" pitchFamily="34" charset="0"/>
                        </a:rPr>
                        <a:t>Riduzione</a:t>
                      </a:r>
                      <a:r>
                        <a:rPr lang="it-IT" sz="1300" b="1" i="0" u="none" strike="noStrike" baseline="0" dirty="0" smtClean="0">
                          <a:solidFill>
                            <a:srgbClr val="000000"/>
                          </a:solidFill>
                          <a:latin typeface="Arial" pitchFamily="34" charset="0"/>
                          <a:cs typeface="Arial" pitchFamily="34" charset="0"/>
                        </a:rPr>
                        <a:t> </a:t>
                      </a:r>
                      <a:r>
                        <a:rPr lang="it-IT" sz="1300" b="1" i="0" u="none" strike="noStrike" dirty="0" smtClean="0">
                          <a:solidFill>
                            <a:srgbClr val="000000"/>
                          </a:solidFill>
                          <a:latin typeface="Arial" pitchFamily="34" charset="0"/>
                          <a:cs typeface="Arial" pitchFamily="34" charset="0"/>
                        </a:rPr>
                        <a:t>Debito pubblico</a:t>
                      </a:r>
                      <a:r>
                        <a:rPr lang="it-IT" sz="1300" b="0" i="0" u="none" strike="noStrike" kern="1200" baseline="30000" dirty="0" smtClean="0">
                          <a:solidFill>
                            <a:schemeClr val="dk1"/>
                          </a:solidFill>
                          <a:latin typeface="Arial" pitchFamily="34" charset="0"/>
                          <a:ea typeface="+mn-ea"/>
                          <a:cs typeface="Arial" pitchFamily="34" charset="0"/>
                        </a:rPr>
                        <a:t>8</a:t>
                      </a:r>
                      <a:endParaRPr lang="it-IT" sz="1300" b="1" i="0" u="none" strike="noStrike" dirty="0" smtClean="0">
                        <a:solidFill>
                          <a:srgbClr val="000000"/>
                        </a:solidFill>
                        <a:latin typeface="Arial" pitchFamily="34" charset="0"/>
                        <a:cs typeface="Arial" pitchFamily="34" charset="0"/>
                      </a:endParaRP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endParaRPr lang="it-IT" sz="1300" dirty="0">
                        <a:latin typeface="Arial" pitchFamily="34" charset="0"/>
                        <a:cs typeface="Arial" pitchFamily="34" charset="0"/>
                      </a:endParaRP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1,7</a:t>
                      </a: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2,5</a:t>
                      </a: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3,3</a:t>
                      </a: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4,2</a:t>
                      </a: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5,0</a:t>
                      </a:r>
                    </a:p>
                  </a:txBody>
                  <a:tcPr anchor="ctr">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b" latinLnBrk="0" hangingPunct="1"/>
                      <a:r>
                        <a:rPr lang="it-IT" sz="1300" b="0" i="0" u="none" strike="noStrike" kern="1200" dirty="0">
                          <a:solidFill>
                            <a:srgbClr val="000000"/>
                          </a:solidFill>
                          <a:latin typeface="Arial" pitchFamily="34" charset="0"/>
                          <a:ea typeface="+mn-ea"/>
                          <a:cs typeface="Arial" pitchFamily="34" charset="0"/>
                        </a:rPr>
                        <a:t>16,7</a:t>
                      </a:r>
                    </a:p>
                  </a:txBody>
                  <a:tcPr anchor="ctr">
                    <a:lnB w="12700" cap="flat" cmpd="sng" algn="ctr">
                      <a:solidFill>
                        <a:schemeClr val="tx1"/>
                      </a:solidFill>
                      <a:prstDash val="solid"/>
                      <a:round/>
                      <a:headEnd type="none" w="med" len="med"/>
                      <a:tailEnd type="none" w="med" len="med"/>
                    </a:lnB>
                    <a:solidFill>
                      <a:srgbClr val="E9EDF4"/>
                    </a:solidFill>
                  </a:tcPr>
                </a:tc>
              </a:tr>
              <a:tr h="30401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300" b="1" i="0" u="none" strike="noStrike" dirty="0" smtClean="0">
                          <a:solidFill>
                            <a:srgbClr val="000000"/>
                          </a:solidFill>
                          <a:latin typeface="Arial" pitchFamily="34" charset="0"/>
                          <a:cs typeface="Arial" pitchFamily="34" charset="0"/>
                        </a:rPr>
                        <a:t>Totale impieghi</a:t>
                      </a:r>
                    </a:p>
                  </a:txBody>
                  <a:tcPr anchor="ctr">
                    <a:lnT w="12700" cap="flat" cmpd="sng" algn="ctr">
                      <a:solidFill>
                        <a:schemeClr val="tx1"/>
                      </a:solidFill>
                      <a:prstDash val="solid"/>
                      <a:round/>
                      <a:headEnd type="none" w="med" len="med"/>
                      <a:tailEnd type="none" w="med" len="med"/>
                    </a:lnT>
                    <a:solidFill>
                      <a:srgbClr val="D0D8E8"/>
                    </a:solidFill>
                  </a:tcPr>
                </a:tc>
                <a:tc>
                  <a:txBody>
                    <a:bodyPr/>
                    <a:lstStyle/>
                    <a:p>
                      <a:endParaRPr lang="it-IT" sz="1300" dirty="0">
                        <a:latin typeface="Arial"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15,6</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34,4</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51,6</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65,7</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80,1</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pPr marL="0" algn="ctr" defTabSz="457200" rtl="0" eaLnBrk="1" fontAlgn="b" latinLnBrk="0" hangingPunct="1"/>
                      <a:r>
                        <a:rPr lang="it-IT" sz="1300" b="1" i="0" u="none" strike="noStrike" kern="1200" dirty="0" smtClean="0">
                          <a:solidFill>
                            <a:srgbClr val="000000"/>
                          </a:solidFill>
                          <a:latin typeface="Arial" pitchFamily="34" charset="0"/>
                          <a:ea typeface="+mn-ea"/>
                          <a:cs typeface="Arial" pitchFamily="34" charset="0"/>
                        </a:rPr>
                        <a:t>247,3</a:t>
                      </a:r>
                      <a:endParaRPr lang="it-IT" sz="1300" b="1" i="0" u="none" strike="noStrike" kern="1200" dirty="0">
                        <a:solidFill>
                          <a:srgbClr val="000000"/>
                        </a:solidFill>
                        <a:latin typeface="Arial" pitchFamily="34" charset="0"/>
                        <a:ea typeface="+mn-ea"/>
                        <a:cs typeface="Arial" pitchFamily="34" charset="0"/>
                      </a:endParaRPr>
                    </a:p>
                  </a:txBody>
                  <a:tcPr anchor="b">
                    <a:lnT w="12700" cap="flat" cmpd="sng" algn="ctr">
                      <a:solidFill>
                        <a:schemeClr val="tx1"/>
                      </a:solidFill>
                      <a:prstDash val="solid"/>
                      <a:round/>
                      <a:headEnd type="none" w="med" len="med"/>
                      <a:tailEnd type="none" w="med" len="med"/>
                    </a:lnT>
                    <a:solidFill>
                      <a:srgbClr val="D0D8E8"/>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Gli effetti</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14</a:t>
            </a:fld>
            <a:endParaRPr lang="it-IT"/>
          </a:p>
        </p:txBody>
      </p:sp>
      <p:graphicFrame>
        <p:nvGraphicFramePr>
          <p:cNvPr id="7" name="Tabella 6"/>
          <p:cNvGraphicFramePr>
            <a:graphicFrameLocks noGrp="1"/>
          </p:cNvGraphicFramePr>
          <p:nvPr/>
        </p:nvGraphicFramePr>
        <p:xfrm>
          <a:off x="188930" y="963135"/>
          <a:ext cx="8748000" cy="4399280"/>
        </p:xfrm>
        <a:graphic>
          <a:graphicData uri="http://schemas.openxmlformats.org/drawingml/2006/table">
            <a:tbl>
              <a:tblPr firstRow="1" bandRow="1">
                <a:tableStyleId>{5C22544A-7EE6-4342-B048-85BDC9FD1C3A}</a:tableStyleId>
              </a:tblPr>
              <a:tblGrid>
                <a:gridCol w="3996000"/>
                <a:gridCol w="792000"/>
                <a:gridCol w="792000"/>
                <a:gridCol w="792000"/>
                <a:gridCol w="792000"/>
                <a:gridCol w="792000"/>
                <a:gridCol w="792000"/>
              </a:tblGrid>
              <a:tr h="370840">
                <a:tc gridSpan="7">
                  <a:txBody>
                    <a:bodyPr/>
                    <a:lstStyle/>
                    <a:p>
                      <a:pPr marL="72000"/>
                      <a:r>
                        <a:rPr lang="it-IT" sz="2000" dirty="0" smtClean="0">
                          <a:latin typeface="Arial" pitchFamily="34" charset="0"/>
                          <a:cs typeface="Arial" pitchFamily="34" charset="0"/>
                        </a:rPr>
                        <a:t>Effetti macroeconomici</a:t>
                      </a:r>
                      <a:endParaRPr lang="it-IT" sz="2000" dirty="0">
                        <a:latin typeface="Arial" pitchFamily="34" charset="0"/>
                        <a:cs typeface="Arial" pitchFamily="34" charset="0"/>
                      </a:endParaRPr>
                    </a:p>
                  </a:txBody>
                  <a:tcPr marL="0" marR="0" marT="0" marB="0" anchor="b"/>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c hMerge="1">
                  <a:txBody>
                    <a:bodyPr/>
                    <a:lstStyle/>
                    <a:p>
                      <a:pPr marL="0" algn="ctr" defTabSz="457200" rtl="0" eaLnBrk="1" fontAlgn="b" latinLnBrk="0" hangingPunct="1"/>
                      <a:endParaRPr lang="it-IT" sz="1400" b="1" i="0" u="none" strike="noStrike" kern="1200" dirty="0">
                        <a:solidFill>
                          <a:schemeClr val="bg1"/>
                        </a:solidFill>
                        <a:latin typeface="Century" pitchFamily="18" charset="0"/>
                        <a:ea typeface="+mn-ea"/>
                        <a:cs typeface="+mn-cs"/>
                      </a:endParaRPr>
                    </a:p>
                  </a:txBody>
                  <a:tcPr marL="9525" marR="9525" marT="9525" marB="0" anchor="ctr"/>
                </a:tc>
              </a:tr>
              <a:tr h="370840">
                <a:tc>
                  <a:txBody>
                    <a:bodyPr/>
                    <a:lstStyle/>
                    <a:p>
                      <a:endParaRPr lang="it-IT" sz="1400" dirty="0">
                        <a:latin typeface="Arial" pitchFamily="34" charset="0"/>
                        <a:cs typeface="Arial" pitchFamily="34" charset="0"/>
                      </a:endParaRPr>
                    </a:p>
                  </a:txBody>
                  <a:tcPr marL="0" marR="0" marT="0" marB="0" anchor="b">
                    <a:solidFill>
                      <a:srgbClr val="4F81BD"/>
                    </a:solidFill>
                  </a:tcP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1 anno</a:t>
                      </a:r>
                    </a:p>
                  </a:txBody>
                  <a:tcPr marL="9525" marR="9525" marT="9525" marB="0" anchor="ctr">
                    <a:solidFill>
                      <a:srgbClr val="4F81BD"/>
                    </a:solidFill>
                  </a:tcP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2 anno</a:t>
                      </a:r>
                    </a:p>
                  </a:txBody>
                  <a:tcPr marL="9525" marR="9525" marT="9525" marB="0" anchor="ctr">
                    <a:solidFill>
                      <a:srgbClr val="4F81BD"/>
                    </a:solidFill>
                  </a:tcP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3 anno</a:t>
                      </a:r>
                    </a:p>
                  </a:txBody>
                  <a:tcPr marL="9525" marR="9525" marT="9525" marB="0" anchor="ctr">
                    <a:solidFill>
                      <a:srgbClr val="4F81BD"/>
                    </a:solidFill>
                  </a:tcP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4 anno</a:t>
                      </a:r>
                    </a:p>
                  </a:txBody>
                  <a:tcPr marL="9525" marR="9525" marT="9525" marB="0" anchor="ctr">
                    <a:solidFill>
                      <a:srgbClr val="4F81BD"/>
                    </a:solidFill>
                  </a:tcPr>
                </a:tc>
                <a:tc>
                  <a:txBody>
                    <a:bodyPr/>
                    <a:lstStyle/>
                    <a:p>
                      <a:pPr marL="0" algn="ctr" defTabSz="457200" rtl="0" eaLnBrk="1" fontAlgn="b" latinLnBrk="0" hangingPunct="1"/>
                      <a:r>
                        <a:rPr lang="it-IT" sz="1400" b="1" i="0" u="none" strike="noStrike" kern="1200" dirty="0">
                          <a:solidFill>
                            <a:schemeClr val="bg1"/>
                          </a:solidFill>
                          <a:latin typeface="Arial" pitchFamily="34" charset="0"/>
                          <a:ea typeface="+mn-ea"/>
                          <a:cs typeface="Arial" pitchFamily="34" charset="0"/>
                        </a:rPr>
                        <a:t>5 anno</a:t>
                      </a:r>
                    </a:p>
                  </a:txBody>
                  <a:tcPr marL="9525" marR="9525" marT="9525" marB="0" anchor="ctr">
                    <a:solidFill>
                      <a:srgbClr val="4F81BD"/>
                    </a:solidFill>
                  </a:tcPr>
                </a:tc>
                <a:tc>
                  <a:txBody>
                    <a:bodyPr/>
                    <a:lstStyle/>
                    <a:p>
                      <a:pPr marL="0" algn="ctr" defTabSz="457200" rtl="0" eaLnBrk="1" fontAlgn="b" latinLnBrk="0" hangingPunct="1"/>
                      <a:r>
                        <a:rPr lang="it-IT" sz="1400" b="1" i="0" u="none" strike="noStrike" kern="1200" dirty="0" smtClean="0">
                          <a:solidFill>
                            <a:schemeClr val="bg1"/>
                          </a:solidFill>
                          <a:latin typeface="Arial" pitchFamily="34" charset="0"/>
                          <a:ea typeface="+mn-ea"/>
                          <a:cs typeface="Arial" pitchFamily="34" charset="0"/>
                        </a:rPr>
                        <a:t>Totale</a:t>
                      </a:r>
                      <a:endParaRPr lang="it-IT" sz="1400" b="1" i="0" u="none" strike="noStrike" kern="1200" dirty="0">
                        <a:solidFill>
                          <a:schemeClr val="bg1"/>
                        </a:solidFill>
                        <a:latin typeface="Arial" pitchFamily="34" charset="0"/>
                        <a:ea typeface="+mn-ea"/>
                        <a:cs typeface="Arial" pitchFamily="34" charset="0"/>
                      </a:endParaRPr>
                    </a:p>
                  </a:txBody>
                  <a:tcPr marL="9525" marR="9525" marT="9525" marB="0" anchor="ctr">
                    <a:solidFill>
                      <a:srgbClr val="4F81BD"/>
                    </a:solidFill>
                  </a:tcPr>
                </a:tc>
              </a:tr>
              <a:tr h="243840">
                <a:tc>
                  <a:txBody>
                    <a:bodyPr/>
                    <a:lstStyle/>
                    <a:p>
                      <a:pPr algn="l" fontAlgn="b"/>
                      <a:r>
                        <a:rPr lang="it-IT" sz="1400" b="1" i="0" u="none" strike="noStrike" dirty="0" smtClean="0">
                          <a:solidFill>
                            <a:srgbClr val="000000"/>
                          </a:solidFill>
                          <a:latin typeface="Arial" pitchFamily="34" charset="0"/>
                          <a:cs typeface="Arial" pitchFamily="34" charset="0"/>
                        </a:rPr>
                        <a:t>PIL </a:t>
                      </a:r>
                      <a:r>
                        <a:rPr lang="it-IT" sz="1400" b="0" i="0" u="none" strike="noStrike" dirty="0" smtClean="0">
                          <a:solidFill>
                            <a:srgbClr val="000000"/>
                          </a:solidFill>
                          <a:latin typeface="Arial" pitchFamily="34" charset="0"/>
                          <a:cs typeface="Arial" pitchFamily="34" charset="0"/>
                        </a:rPr>
                        <a:t>(tasso </a:t>
                      </a:r>
                      <a:r>
                        <a:rPr lang="it-IT" sz="1400" b="0" i="0" u="none" strike="noStrike" dirty="0">
                          <a:solidFill>
                            <a:srgbClr val="000000"/>
                          </a:solidFill>
                          <a:latin typeface="Arial" pitchFamily="34" charset="0"/>
                          <a:cs typeface="Arial" pitchFamily="34" charset="0"/>
                        </a:rPr>
                        <a:t>di crescita, reale)</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1,9</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2,1</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2,3</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2,4</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2,5</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11,7</a:t>
                      </a:r>
                    </a:p>
                  </a:txBody>
                  <a:tcPr anchor="b">
                    <a:solidFill>
                      <a:srgbClr val="D0D8E8"/>
                    </a:solidFill>
                  </a:tcPr>
                </a:tc>
              </a:tr>
              <a:tr h="243840">
                <a:tc>
                  <a:txBody>
                    <a:bodyPr/>
                    <a:lstStyle/>
                    <a:p>
                      <a:pPr algn="r" fontAlgn="b"/>
                      <a:r>
                        <a:rPr lang="it-IT" sz="1400" b="0" i="0" u="none" strike="noStrike" dirty="0">
                          <a:solidFill>
                            <a:srgbClr val="000000"/>
                          </a:solidFill>
                          <a:latin typeface="Arial" pitchFamily="34" charset="0"/>
                          <a:cs typeface="Arial" pitchFamily="34" charset="0"/>
                        </a:rPr>
                        <a:t>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1,5</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1,1</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1,0</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1,0</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6,1</a:t>
                      </a:r>
                    </a:p>
                  </a:txBody>
                  <a:tcPr anchor="b">
                    <a:solidFill>
                      <a:srgbClr val="E9EDF4"/>
                    </a:solidFill>
                  </a:tcPr>
                </a:tc>
              </a:tr>
              <a:tr h="243840">
                <a:tc>
                  <a:txBody>
                    <a:bodyPr/>
                    <a:lstStyle/>
                    <a:p>
                      <a:pPr algn="r" fontAlgn="b"/>
                      <a:r>
                        <a:rPr lang="it-IT" sz="1400" b="0" i="0" u="none" strike="noStrike" dirty="0" err="1" smtClean="0">
                          <a:solidFill>
                            <a:srgbClr val="000000"/>
                          </a:solidFill>
                          <a:latin typeface="Arial" pitchFamily="34" charset="0"/>
                          <a:cs typeface="Arial" pitchFamily="34" charset="0"/>
                        </a:rPr>
                        <a:t>Diff</a:t>
                      </a:r>
                      <a:r>
                        <a:rPr lang="it-IT" sz="1400" b="0" i="0" u="none" strike="noStrike" dirty="0" smtClean="0">
                          <a:solidFill>
                            <a:srgbClr val="000000"/>
                          </a:solidFill>
                          <a:latin typeface="Arial" pitchFamily="34" charset="0"/>
                          <a:cs typeface="Arial" pitchFamily="34" charset="0"/>
                        </a:rPr>
                        <a:t>. </a:t>
                      </a:r>
                      <a:r>
                        <a:rPr lang="it-IT" sz="1400" b="0" i="0" u="none" strike="noStrike" dirty="0">
                          <a:solidFill>
                            <a:srgbClr val="000000"/>
                          </a:solidFill>
                          <a:latin typeface="Arial" pitchFamily="34" charset="0"/>
                          <a:cs typeface="Arial" pitchFamily="34" charset="0"/>
                        </a:rPr>
                        <a:t>% sui livelli rispetto allo scenario pol. </a:t>
                      </a:r>
                      <a:r>
                        <a:rPr lang="it-IT" sz="1400" b="0" i="0" u="none" strike="noStrike" dirty="0" err="1">
                          <a:solidFill>
                            <a:srgbClr val="000000"/>
                          </a:solidFill>
                          <a:latin typeface="Arial" pitchFamily="34" charset="0"/>
                          <a:cs typeface="Arial" pitchFamily="34" charset="0"/>
                        </a:rPr>
                        <a:t>inv</a:t>
                      </a:r>
                      <a:r>
                        <a:rPr lang="it-IT" sz="1400" b="0" i="0" u="none" strike="noStrike" dirty="0">
                          <a:solidFill>
                            <a:srgbClr val="000000"/>
                          </a:solidFill>
                          <a:latin typeface="Arial" pitchFamily="34" charset="0"/>
                          <a:cs typeface="Arial" pitchFamily="34" charset="0"/>
                        </a:rPr>
                        <a:t>.</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0,4</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2,4</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3,8</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5,2</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5,2</a:t>
                      </a:r>
                    </a:p>
                  </a:txBody>
                  <a:tcPr anchor="b">
                    <a:solidFill>
                      <a:srgbClr val="E9EDF4"/>
                    </a:solidFill>
                  </a:tcPr>
                </a:tc>
              </a:tr>
              <a:tr h="243840">
                <a:tc>
                  <a:txBody>
                    <a:bodyPr/>
                    <a:lstStyle/>
                    <a:p>
                      <a:pPr algn="l" fontAlgn="b"/>
                      <a:r>
                        <a:rPr lang="it-IT" sz="1400" b="1" i="0" u="none" strike="noStrike" dirty="0">
                          <a:solidFill>
                            <a:srgbClr val="000000"/>
                          </a:solidFill>
                          <a:latin typeface="Arial" pitchFamily="34" charset="0"/>
                          <a:cs typeface="Arial" pitchFamily="34" charset="0"/>
                        </a:rPr>
                        <a:t>Numero occupati </a:t>
                      </a:r>
                      <a:r>
                        <a:rPr lang="it-IT" sz="1400" b="1" i="0" u="none" strike="noStrike" dirty="0" smtClean="0">
                          <a:solidFill>
                            <a:srgbClr val="000000"/>
                          </a:solidFill>
                          <a:latin typeface="Arial" pitchFamily="34" charset="0"/>
                          <a:cs typeface="Arial" pitchFamily="34" charset="0"/>
                        </a:rPr>
                        <a:t> </a:t>
                      </a:r>
                      <a:r>
                        <a:rPr lang="it-IT" sz="1400" b="0" i="0" u="none" strike="noStrike" dirty="0" smtClean="0">
                          <a:solidFill>
                            <a:srgbClr val="000000"/>
                          </a:solidFill>
                          <a:latin typeface="Arial" pitchFamily="34" charset="0"/>
                          <a:cs typeface="Arial" pitchFamily="34" charset="0"/>
                        </a:rPr>
                        <a:t>(</a:t>
                      </a:r>
                      <a:r>
                        <a:rPr lang="it-IT" sz="1400" b="0" i="0" u="none" strike="noStrike" dirty="0">
                          <a:solidFill>
                            <a:srgbClr val="000000"/>
                          </a:solidFill>
                          <a:latin typeface="Arial" pitchFamily="34" charset="0"/>
                          <a:cs typeface="Arial" pitchFamily="34" charset="0"/>
                        </a:rPr>
                        <a:t>migliaia)</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23.316</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23.666</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24.021</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24.405</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24.845</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1.827,6</a:t>
                      </a:r>
                    </a:p>
                  </a:txBody>
                  <a:tcPr anchor="b">
                    <a:solidFill>
                      <a:srgbClr val="D0D8E8"/>
                    </a:solidFill>
                  </a:tcPr>
                </a:tc>
              </a:tr>
              <a:tr h="243840">
                <a:tc>
                  <a:txBody>
                    <a:bodyPr/>
                    <a:lstStyle/>
                    <a:p>
                      <a:pPr algn="r" fontAlgn="b"/>
                      <a:r>
                        <a:rPr lang="it-IT" sz="1400" b="0" i="0" u="none" strike="noStrike" dirty="0">
                          <a:solidFill>
                            <a:srgbClr val="000000"/>
                          </a:solidFill>
                          <a:latin typeface="Arial" pitchFamily="34" charset="0"/>
                          <a:cs typeface="Arial" pitchFamily="34" charset="0"/>
                        </a:rPr>
                        <a:t>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23.249</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23.463</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23.657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23.842</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24.037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1.020,0</a:t>
                      </a:r>
                    </a:p>
                  </a:txBody>
                  <a:tcPr anchor="b">
                    <a:solidFill>
                      <a:srgbClr val="E9EDF4"/>
                    </a:solidFill>
                  </a:tcPr>
                </a:tc>
              </a:tr>
              <a:tr h="243840">
                <a:tc>
                  <a:txBody>
                    <a:bodyPr/>
                    <a:lstStyle/>
                    <a:p>
                      <a:pPr algn="r" fontAlgn="b"/>
                      <a:r>
                        <a:rPr lang="it-IT" sz="1400" b="0" i="0" u="none" strike="noStrike" dirty="0" err="1" smtClean="0">
                          <a:solidFill>
                            <a:srgbClr val="000000"/>
                          </a:solidFill>
                          <a:latin typeface="Arial" pitchFamily="34" charset="0"/>
                          <a:cs typeface="Arial" pitchFamily="34" charset="0"/>
                        </a:rPr>
                        <a:t>Diff</a:t>
                      </a:r>
                      <a:r>
                        <a:rPr lang="it-IT" sz="1400" b="0" i="0" u="none" strike="noStrike" dirty="0" smtClean="0">
                          <a:solidFill>
                            <a:srgbClr val="000000"/>
                          </a:solidFill>
                          <a:latin typeface="Arial" pitchFamily="34" charset="0"/>
                          <a:cs typeface="Arial" pitchFamily="34" charset="0"/>
                        </a:rPr>
                        <a:t>. risp. </a:t>
                      </a:r>
                      <a:r>
                        <a:rPr lang="it-IT" sz="1400" b="0" i="0" u="none" strike="noStrike" dirty="0">
                          <a:solidFill>
                            <a:srgbClr val="000000"/>
                          </a:solidFill>
                          <a:latin typeface="Arial" pitchFamily="34" charset="0"/>
                          <a:cs typeface="Arial" pitchFamily="34" charset="0"/>
                        </a:rPr>
                        <a:t>allo 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67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203</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364</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563</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808</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807,6</a:t>
                      </a:r>
                    </a:p>
                  </a:txBody>
                  <a:tcPr anchor="b">
                    <a:solidFill>
                      <a:srgbClr val="E9EDF4"/>
                    </a:solidFill>
                  </a:tcPr>
                </a:tc>
              </a:tr>
              <a:tr h="243840">
                <a:tc>
                  <a:txBody>
                    <a:bodyPr/>
                    <a:lstStyle/>
                    <a:p>
                      <a:pPr algn="l" fontAlgn="b"/>
                      <a:r>
                        <a:rPr lang="it-IT" sz="1400" b="1" i="0" u="none" strike="noStrike" dirty="0">
                          <a:solidFill>
                            <a:srgbClr val="000000"/>
                          </a:solidFill>
                          <a:latin typeface="Arial" pitchFamily="34" charset="0"/>
                          <a:cs typeface="Arial" pitchFamily="34" charset="0"/>
                        </a:rPr>
                        <a:t>Debito pubblico </a:t>
                      </a:r>
                      <a:r>
                        <a:rPr lang="it-IT" sz="1400" b="1" i="0" u="none" strike="noStrike" baseline="0" dirty="0" smtClean="0">
                          <a:solidFill>
                            <a:srgbClr val="000000"/>
                          </a:solidFill>
                          <a:latin typeface="Arial" pitchFamily="34" charset="0"/>
                          <a:cs typeface="Arial" pitchFamily="34" charset="0"/>
                        </a:rPr>
                        <a:t> </a:t>
                      </a:r>
                      <a:r>
                        <a:rPr lang="it-IT" sz="1400" b="0" i="0" u="none" strike="noStrike" dirty="0" smtClean="0">
                          <a:solidFill>
                            <a:srgbClr val="000000"/>
                          </a:solidFill>
                          <a:latin typeface="Arial" pitchFamily="34" charset="0"/>
                          <a:cs typeface="Arial" pitchFamily="34" charset="0"/>
                        </a:rPr>
                        <a:t>(% </a:t>
                      </a:r>
                      <a:r>
                        <a:rPr lang="it-IT" sz="1400" b="0" i="0" u="none" strike="noStrike" dirty="0">
                          <a:solidFill>
                            <a:srgbClr val="000000"/>
                          </a:solidFill>
                          <a:latin typeface="Arial" pitchFamily="34" charset="0"/>
                          <a:cs typeface="Arial" pitchFamily="34" charset="0"/>
                        </a:rPr>
                        <a:t>PIL)</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129,6</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126,5</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122,2</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117,0</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110,5</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-21,1</a:t>
                      </a:r>
                    </a:p>
                  </a:txBody>
                  <a:tcPr anchor="b">
                    <a:solidFill>
                      <a:srgbClr val="D0D8E8"/>
                    </a:solidFill>
                  </a:tcPr>
                </a:tc>
              </a:tr>
              <a:tr h="243840">
                <a:tc>
                  <a:txBody>
                    <a:bodyPr/>
                    <a:lstStyle/>
                    <a:p>
                      <a:pPr algn="r" fontAlgn="b"/>
                      <a:r>
                        <a:rPr lang="it-IT" sz="1400" b="0" i="0" u="none" strike="noStrike" dirty="0">
                          <a:solidFill>
                            <a:srgbClr val="000000"/>
                          </a:solidFill>
                          <a:latin typeface="Arial" pitchFamily="34" charset="0"/>
                          <a:cs typeface="Arial" pitchFamily="34" charset="0"/>
                        </a:rPr>
                        <a:t>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130,5</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129,6</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128,3</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126,7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124,6</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-7,0</a:t>
                      </a:r>
                    </a:p>
                  </a:txBody>
                  <a:tcPr anchor="b">
                    <a:solidFill>
                      <a:srgbClr val="E9EDF4"/>
                    </a:solidFill>
                  </a:tcPr>
                </a:tc>
              </a:tr>
              <a:tr h="243840">
                <a:tc>
                  <a:txBody>
                    <a:bodyPr/>
                    <a:lstStyle/>
                    <a:p>
                      <a:pPr algn="r" fontAlgn="b"/>
                      <a:r>
                        <a:rPr lang="it-IT" sz="1400" b="0" i="0" u="none" strike="noStrike" dirty="0" err="1" smtClean="0">
                          <a:solidFill>
                            <a:srgbClr val="000000"/>
                          </a:solidFill>
                          <a:latin typeface="Arial" pitchFamily="34" charset="0"/>
                          <a:cs typeface="Arial" pitchFamily="34" charset="0"/>
                        </a:rPr>
                        <a:t>Diff</a:t>
                      </a:r>
                      <a:r>
                        <a:rPr lang="it-IT" sz="1400" b="0" i="0" u="none" strike="noStrike" dirty="0" smtClean="0">
                          <a:solidFill>
                            <a:srgbClr val="000000"/>
                          </a:solidFill>
                          <a:latin typeface="Arial" pitchFamily="34" charset="0"/>
                          <a:cs typeface="Arial" pitchFamily="34" charset="0"/>
                        </a:rPr>
                        <a:t>. risp. </a:t>
                      </a:r>
                      <a:r>
                        <a:rPr lang="it-IT" sz="1400" b="0" i="0" u="none" strike="noStrike" dirty="0">
                          <a:solidFill>
                            <a:srgbClr val="000000"/>
                          </a:solidFill>
                          <a:latin typeface="Arial" pitchFamily="34" charset="0"/>
                          <a:cs typeface="Arial" pitchFamily="34" charset="0"/>
                        </a:rPr>
                        <a:t>allo 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-0,9</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-3,1</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-6,1</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-9,7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-14,1</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-14,1</a:t>
                      </a:r>
                    </a:p>
                  </a:txBody>
                  <a:tcPr anchor="b">
                    <a:solidFill>
                      <a:srgbClr val="E9EDF4"/>
                    </a:solidFill>
                  </a:tcPr>
                </a:tc>
              </a:tr>
              <a:tr h="243840">
                <a:tc>
                  <a:txBody>
                    <a:bodyPr/>
                    <a:lstStyle/>
                    <a:p>
                      <a:pPr algn="l" fontAlgn="b"/>
                      <a:r>
                        <a:rPr lang="it-IT" sz="1400" b="1" i="0" u="none" strike="noStrike" dirty="0">
                          <a:solidFill>
                            <a:srgbClr val="000000"/>
                          </a:solidFill>
                          <a:latin typeface="Arial" pitchFamily="34" charset="0"/>
                          <a:cs typeface="Arial" pitchFamily="34" charset="0"/>
                        </a:rPr>
                        <a:t>Export </a:t>
                      </a:r>
                      <a:r>
                        <a:rPr lang="it-IT" sz="1400" b="1" i="0" u="none" strike="noStrike" dirty="0" smtClean="0">
                          <a:solidFill>
                            <a:srgbClr val="000000"/>
                          </a:solidFill>
                          <a:latin typeface="Arial" pitchFamily="34" charset="0"/>
                          <a:cs typeface="Arial" pitchFamily="34" charset="0"/>
                        </a:rPr>
                        <a:t> </a:t>
                      </a:r>
                      <a:r>
                        <a:rPr lang="it-IT" sz="1400" b="0" i="0" u="none" strike="noStrike" dirty="0" smtClean="0">
                          <a:solidFill>
                            <a:srgbClr val="000000"/>
                          </a:solidFill>
                          <a:latin typeface="Arial" pitchFamily="34" charset="0"/>
                          <a:cs typeface="Arial" pitchFamily="34" charset="0"/>
                        </a:rPr>
                        <a:t>(</a:t>
                      </a:r>
                      <a:r>
                        <a:rPr lang="it-IT" sz="1400" b="0" i="0" u="none" strike="noStrike" dirty="0">
                          <a:solidFill>
                            <a:srgbClr val="000000"/>
                          </a:solidFill>
                          <a:latin typeface="Arial" pitchFamily="34" charset="0"/>
                          <a:cs typeface="Arial" pitchFamily="34" charset="0"/>
                        </a:rPr>
                        <a:t>tasso di crescita, reale)</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4,3</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4,0</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4,0</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4,3</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4,4</a:t>
                      </a:r>
                    </a:p>
                  </a:txBody>
                  <a:tcPr anchor="b">
                    <a:solidFill>
                      <a:srgbClr val="D0D8E8"/>
                    </a:solidFill>
                  </a:tcPr>
                </a:tc>
                <a:tc>
                  <a:txBody>
                    <a:bodyPr/>
                    <a:lstStyle/>
                    <a:p>
                      <a:pPr marL="0" algn="ctr" defTabSz="457200" rtl="0" eaLnBrk="1" fontAlgn="b" latinLnBrk="0" hangingPunct="1"/>
                      <a:r>
                        <a:rPr lang="it-IT" sz="1400" b="1" i="0" u="none" strike="noStrike" kern="1200" dirty="0" smtClean="0">
                          <a:solidFill>
                            <a:srgbClr val="000000"/>
                          </a:solidFill>
                          <a:latin typeface="Arial" pitchFamily="34" charset="0"/>
                          <a:ea typeface="+mn-ea"/>
                          <a:cs typeface="Arial" pitchFamily="34" charset="0"/>
                        </a:rPr>
                        <a:t>22,7</a:t>
                      </a:r>
                    </a:p>
                  </a:txBody>
                  <a:tcPr anchor="b">
                    <a:solidFill>
                      <a:srgbClr val="D0D8E8"/>
                    </a:solidFill>
                  </a:tcPr>
                </a:tc>
              </a:tr>
              <a:tr h="243840">
                <a:tc>
                  <a:txBody>
                    <a:bodyPr/>
                    <a:lstStyle/>
                    <a:p>
                      <a:pPr algn="r" fontAlgn="b"/>
                      <a:r>
                        <a:rPr lang="it-IT" sz="1400" b="0" i="0" u="none" strike="noStrike" dirty="0">
                          <a:solidFill>
                            <a:srgbClr val="000000"/>
                          </a:solidFill>
                          <a:latin typeface="Arial" pitchFamily="34" charset="0"/>
                          <a:cs typeface="Arial" pitchFamily="34" charset="0"/>
                        </a:rPr>
                        <a:t>Scenario a politiche invariate</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4,2</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3,7</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3,5</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3,5</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3,4</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19,6</a:t>
                      </a:r>
                    </a:p>
                  </a:txBody>
                  <a:tcPr anchor="b">
                    <a:solidFill>
                      <a:srgbClr val="E9EDF4"/>
                    </a:solidFill>
                  </a:tcPr>
                </a:tc>
              </a:tr>
              <a:tr h="243840">
                <a:tc>
                  <a:txBody>
                    <a:bodyPr/>
                    <a:lstStyle/>
                    <a:p>
                      <a:pPr algn="r" fontAlgn="b"/>
                      <a:r>
                        <a:rPr lang="it-IT" sz="1400" b="0" i="0" u="none" strike="noStrike" dirty="0" err="1" smtClean="0">
                          <a:solidFill>
                            <a:srgbClr val="000000"/>
                          </a:solidFill>
                          <a:latin typeface="Arial" pitchFamily="34" charset="0"/>
                          <a:cs typeface="Arial" pitchFamily="34" charset="0"/>
                        </a:rPr>
                        <a:t>Diff</a:t>
                      </a:r>
                      <a:r>
                        <a:rPr lang="it-IT" sz="1400" b="0" i="0" u="none" strike="noStrike" dirty="0" smtClean="0">
                          <a:solidFill>
                            <a:srgbClr val="000000"/>
                          </a:solidFill>
                          <a:latin typeface="Arial" pitchFamily="34" charset="0"/>
                          <a:cs typeface="Arial" pitchFamily="34" charset="0"/>
                        </a:rPr>
                        <a:t>. </a:t>
                      </a:r>
                      <a:r>
                        <a:rPr lang="it-IT" sz="1400" b="0" i="0" u="none" strike="noStrike" dirty="0">
                          <a:solidFill>
                            <a:srgbClr val="000000"/>
                          </a:solidFill>
                          <a:latin typeface="Arial" pitchFamily="34" charset="0"/>
                          <a:cs typeface="Arial" pitchFamily="34" charset="0"/>
                        </a:rPr>
                        <a:t>% sui livelli rispetto allo scenario pol. </a:t>
                      </a:r>
                      <a:r>
                        <a:rPr lang="it-IT" sz="1400" b="0" i="0" u="none" strike="noStrike" dirty="0" err="1">
                          <a:solidFill>
                            <a:srgbClr val="000000"/>
                          </a:solidFill>
                          <a:latin typeface="Arial" pitchFamily="34" charset="0"/>
                          <a:cs typeface="Arial" pitchFamily="34" charset="0"/>
                        </a:rPr>
                        <a:t>inv</a:t>
                      </a:r>
                      <a:r>
                        <a:rPr lang="it-IT" sz="1400" b="0" i="0" u="none" strike="noStrike" dirty="0">
                          <a:solidFill>
                            <a:srgbClr val="000000"/>
                          </a:solidFill>
                          <a:latin typeface="Arial" pitchFamily="34" charset="0"/>
                          <a:cs typeface="Arial" pitchFamily="34" charset="0"/>
                        </a:rPr>
                        <a:t>.</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0,1</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0,4</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0,9</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1,6</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2,6</a:t>
                      </a:r>
                    </a:p>
                  </a:txBody>
                  <a:tcPr anchor="b">
                    <a:solidFill>
                      <a:srgbClr val="E9EDF4"/>
                    </a:solidFill>
                  </a:tcPr>
                </a:tc>
                <a:tc>
                  <a:txBody>
                    <a:bodyPr/>
                    <a:lstStyle/>
                    <a:p>
                      <a:pPr marL="0" algn="ctr" defTabSz="457200" rtl="0" eaLnBrk="1" fontAlgn="b" latinLnBrk="0" hangingPunct="1"/>
                      <a:r>
                        <a:rPr lang="it-IT" sz="1400" b="0" i="0" u="none" strike="noStrike" kern="1200" dirty="0" smtClean="0">
                          <a:solidFill>
                            <a:srgbClr val="000000"/>
                          </a:solidFill>
                          <a:latin typeface="Arial" pitchFamily="34" charset="0"/>
                          <a:ea typeface="+mn-ea"/>
                          <a:cs typeface="Arial" pitchFamily="34" charset="0"/>
                        </a:rPr>
                        <a:t>2,6</a:t>
                      </a:r>
                    </a:p>
                  </a:txBody>
                  <a:tcPr anchor="b">
                    <a:solidFill>
                      <a:srgbClr val="E9EDF4"/>
                    </a:solidFill>
                  </a:tcPr>
                </a:tc>
              </a:tr>
            </a:tbl>
          </a:graphicData>
        </a:graphic>
      </p:graphicFrame>
      <p:sp>
        <p:nvSpPr>
          <p:cNvPr id="8" name="CasellaDiTesto 7"/>
          <p:cNvSpPr txBox="1"/>
          <p:nvPr/>
        </p:nvSpPr>
        <p:spPr>
          <a:xfrm>
            <a:off x="0" y="5744210"/>
            <a:ext cx="9132277" cy="646331"/>
          </a:xfrm>
          <a:prstGeom prst="rect">
            <a:avLst/>
          </a:prstGeom>
          <a:noFill/>
        </p:spPr>
        <p:txBody>
          <a:bodyPr wrap="square" rtlCol="0">
            <a:spAutoFit/>
          </a:bodyPr>
          <a:lstStyle/>
          <a:p>
            <a:pPr algn="r"/>
            <a:r>
              <a:rPr lang="it-IT" sz="1200" dirty="0" smtClean="0">
                <a:latin typeface="Arial" pitchFamily="34" charset="0"/>
                <a:cs typeface="Arial" pitchFamily="34" charset="0"/>
              </a:rPr>
              <a:t>Nota: le stime sono state condotte utilizzando il modello </a:t>
            </a:r>
            <a:r>
              <a:rPr lang="it-IT" sz="1200" dirty="0" err="1" smtClean="0">
                <a:latin typeface="Arial" pitchFamily="34" charset="0"/>
                <a:cs typeface="Arial" pitchFamily="34" charset="0"/>
              </a:rPr>
              <a:t>econometrico</a:t>
            </a:r>
            <a:r>
              <a:rPr lang="it-IT" sz="1200" dirty="0" smtClean="0">
                <a:latin typeface="Arial" pitchFamily="34" charset="0"/>
                <a:cs typeface="Arial" pitchFamily="34" charset="0"/>
              </a:rPr>
              <a:t> del Centro Studi Confindustria. </a:t>
            </a:r>
          </a:p>
          <a:p>
            <a:pPr algn="r"/>
            <a:r>
              <a:rPr lang="it-IT" sz="1200" dirty="0" smtClean="0">
                <a:latin typeface="Arial" pitchFamily="34" charset="0"/>
                <a:cs typeface="Arial" pitchFamily="34" charset="0"/>
              </a:rPr>
              <a:t>Lo scenario base è una simulazione a politiche invariate, con un'ipotesi di crescita economica tendente </a:t>
            </a:r>
          </a:p>
          <a:p>
            <a:pPr algn="r"/>
            <a:r>
              <a:rPr lang="it-IT" sz="1200" dirty="0" smtClean="0">
                <a:latin typeface="Arial" pitchFamily="34" charset="0"/>
                <a:cs typeface="Arial" pitchFamily="34" charset="0"/>
              </a:rPr>
              <a:t>all’equilibrio di lungo periodo del modello CSC.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Conclusione</a:t>
            </a:r>
            <a:endParaRPr lang="it-IT" sz="2800" dirty="0">
              <a:solidFill>
                <a:srgbClr val="002060"/>
              </a:solidFill>
              <a:latin typeface="Arial" pitchFamily="34" charset="0"/>
              <a:cs typeface="Arial" pitchFamily="34" charset="0"/>
            </a:endParaRPr>
          </a:p>
        </p:txBody>
      </p:sp>
      <p:sp>
        <p:nvSpPr>
          <p:cNvPr id="6" name="CasellaDiTesto 5"/>
          <p:cNvSpPr txBox="1"/>
          <p:nvPr/>
        </p:nvSpPr>
        <p:spPr>
          <a:xfrm>
            <a:off x="467544" y="1772816"/>
            <a:ext cx="8136904" cy="3939540"/>
          </a:xfrm>
          <a:prstGeom prst="rect">
            <a:avLst/>
          </a:prstGeom>
          <a:noFill/>
        </p:spPr>
        <p:txBody>
          <a:bodyPr wrap="square" rtlCol="0">
            <a:spAutoFit/>
          </a:bodyPr>
          <a:lstStyle/>
          <a:p>
            <a:pPr marL="358775" indent="-358775">
              <a:spcAft>
                <a:spcPts val="1200"/>
              </a:spcAft>
            </a:pPr>
            <a:r>
              <a:rPr lang="it-IT" sz="2400" dirty="0" smtClean="0">
                <a:latin typeface="Arial" pitchFamily="34" charset="0"/>
                <a:cs typeface="Arial" pitchFamily="34" charset="0"/>
              </a:rPr>
              <a:t>Nel 2011 bisognava reagire (e resistere) alla crisi finanziaria internazionale</a:t>
            </a:r>
          </a:p>
          <a:p>
            <a:pPr marL="358775" indent="-358775"/>
            <a:r>
              <a:rPr lang="it-IT" sz="2400" dirty="0" smtClean="0">
                <a:latin typeface="Arial" pitchFamily="34" charset="0"/>
                <a:cs typeface="Arial" pitchFamily="34" charset="0"/>
              </a:rPr>
              <a:t>Nel 2018 bisogna accompagnare con scelte adeguate </a:t>
            </a:r>
          </a:p>
          <a:p>
            <a:pPr marL="358775" indent="-358775"/>
            <a:r>
              <a:rPr lang="it-IT" sz="2400" dirty="0" smtClean="0">
                <a:latin typeface="Arial" pitchFamily="34" charset="0"/>
                <a:cs typeface="Arial" pitchFamily="34" charset="0"/>
              </a:rPr>
              <a:t>	lo sviluppo e la credibilità dell’Italia</a:t>
            </a:r>
          </a:p>
          <a:p>
            <a:pPr marL="358775" indent="-358775"/>
            <a:endParaRPr lang="it-IT" sz="2400" dirty="0" smtClean="0">
              <a:latin typeface="Arial" pitchFamily="34" charset="0"/>
              <a:cs typeface="Arial" pitchFamily="34" charset="0"/>
            </a:endParaRPr>
          </a:p>
          <a:p>
            <a:pPr marL="358775" indent="-358775"/>
            <a:endParaRPr lang="it-IT" sz="2400" dirty="0" smtClean="0">
              <a:latin typeface="Arial" pitchFamily="34" charset="0"/>
              <a:cs typeface="Arial" pitchFamily="34" charset="0"/>
            </a:endParaRPr>
          </a:p>
          <a:p>
            <a:pPr marL="358775" indent="-358775"/>
            <a:endParaRPr lang="it-IT" sz="2400" dirty="0" smtClean="0">
              <a:latin typeface="Arial" pitchFamily="34" charset="0"/>
              <a:cs typeface="Arial" pitchFamily="34" charset="0"/>
            </a:endParaRPr>
          </a:p>
          <a:p>
            <a:pPr marL="358775" indent="-358775"/>
            <a:endParaRPr lang="it-IT" sz="2400" dirty="0" smtClean="0">
              <a:latin typeface="Arial" pitchFamily="34" charset="0"/>
              <a:cs typeface="Arial" pitchFamily="34" charset="0"/>
            </a:endParaRPr>
          </a:p>
          <a:p>
            <a:pPr>
              <a:buFont typeface="Wingdings" pitchFamily="2" charset="2"/>
              <a:buChar char="Ø"/>
            </a:pPr>
            <a:endParaRPr lang="it-IT" sz="2400" dirty="0" smtClean="0">
              <a:latin typeface="Arial" pitchFamily="34" charset="0"/>
              <a:cs typeface="Arial" pitchFamily="34" charset="0"/>
            </a:endParaRPr>
          </a:p>
          <a:p>
            <a:pPr>
              <a:buFont typeface="Wingdings" pitchFamily="2" charset="2"/>
              <a:buChar char="Ø"/>
            </a:pPr>
            <a:endParaRPr lang="it-IT" sz="2400" dirty="0">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15</a:t>
            </a:fld>
            <a:endParaRPr lang="it-IT"/>
          </a:p>
        </p:txBody>
      </p:sp>
      <p:pic>
        <p:nvPicPr>
          <p:cNvPr id="7" name="Picture 4"/>
          <p:cNvPicPr>
            <a:picLocks noChangeAspect="1" noChangeArrowheads="1"/>
          </p:cNvPicPr>
          <p:nvPr/>
        </p:nvPicPr>
        <p:blipFill>
          <a:blip r:embed="rId3"/>
          <a:srcRect/>
          <a:stretch>
            <a:fillRect/>
          </a:stretch>
        </p:blipFill>
        <p:spPr bwMode="auto">
          <a:xfrm>
            <a:off x="3305175" y="3550181"/>
            <a:ext cx="2533650" cy="21717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6153150" y="3550181"/>
            <a:ext cx="2533650" cy="21717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a:srcRect/>
          <a:stretch>
            <a:fillRect/>
          </a:stretch>
        </p:blipFill>
        <p:spPr bwMode="auto">
          <a:xfrm>
            <a:off x="467544" y="3550181"/>
            <a:ext cx="2533650" cy="2171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Obiettivi</a:t>
            </a:r>
            <a:endParaRPr lang="it-IT" sz="2800" dirty="0">
              <a:solidFill>
                <a:srgbClr val="002060"/>
              </a:solidFill>
              <a:latin typeface="Arial" pitchFamily="34" charset="0"/>
              <a:cs typeface="Arial" pitchFamily="34" charset="0"/>
            </a:endParaRPr>
          </a:p>
        </p:txBody>
      </p:sp>
      <p:sp>
        <p:nvSpPr>
          <p:cNvPr id="6" name="CasellaDiTesto 5"/>
          <p:cNvSpPr txBox="1"/>
          <p:nvPr/>
        </p:nvSpPr>
        <p:spPr>
          <a:xfrm>
            <a:off x="323528" y="1628800"/>
            <a:ext cx="8496944" cy="3416320"/>
          </a:xfrm>
          <a:prstGeom prst="rect">
            <a:avLst/>
          </a:prstGeom>
          <a:noFill/>
        </p:spPr>
        <p:txBody>
          <a:bodyPr wrap="square" rtlCol="0">
            <a:spAutoFit/>
          </a:bodyPr>
          <a:lstStyle/>
          <a:p>
            <a:pPr marL="358775" indent="-358775">
              <a:buFont typeface="Wingdings" pitchFamily="2" charset="2"/>
              <a:buChar char="Ø"/>
            </a:pPr>
            <a:r>
              <a:rPr lang="it-IT" sz="2400" dirty="0" smtClean="0">
                <a:latin typeface="Arial" pitchFamily="34" charset="0"/>
                <a:cs typeface="Arial" pitchFamily="34" charset="0"/>
              </a:rPr>
              <a:t>Mostrare un percorso possibile di crescita e occupazione</a:t>
            </a:r>
          </a:p>
          <a:p>
            <a:pPr>
              <a:buFont typeface="Wingdings" pitchFamily="2" charset="2"/>
              <a:buChar char="Ø"/>
            </a:pPr>
            <a:endParaRPr lang="it-IT" sz="2400" dirty="0" smtClean="0">
              <a:latin typeface="Arial" pitchFamily="34" charset="0"/>
              <a:cs typeface="Arial" pitchFamily="34" charset="0"/>
            </a:endParaRPr>
          </a:p>
          <a:p>
            <a:pPr marL="358775" indent="-358775">
              <a:buFont typeface="Wingdings" pitchFamily="2" charset="2"/>
              <a:buChar char="Ø"/>
            </a:pPr>
            <a:r>
              <a:rPr lang="it-IT" sz="2400" dirty="0" smtClean="0">
                <a:latin typeface="Arial" pitchFamily="34" charset="0"/>
                <a:cs typeface="Arial" pitchFamily="34" charset="0"/>
              </a:rPr>
              <a:t>Creare una piattaforma comune per il sistema Confindustria</a:t>
            </a:r>
          </a:p>
          <a:p>
            <a:pPr marL="358775" indent="-358775">
              <a:buFont typeface="Wingdings" pitchFamily="2" charset="2"/>
              <a:buChar char="Ø"/>
            </a:pPr>
            <a:endParaRPr lang="it-IT" sz="2400" dirty="0" smtClean="0">
              <a:latin typeface="Arial" pitchFamily="34" charset="0"/>
              <a:cs typeface="Arial" pitchFamily="34" charset="0"/>
            </a:endParaRPr>
          </a:p>
          <a:p>
            <a:pPr marL="358775" indent="-358775">
              <a:buFont typeface="Wingdings" pitchFamily="2" charset="2"/>
              <a:buChar char="Ø"/>
            </a:pPr>
            <a:r>
              <a:rPr lang="it-IT" sz="2400" dirty="0" smtClean="0">
                <a:latin typeface="Arial" pitchFamily="34" charset="0"/>
                <a:cs typeface="Arial" pitchFamily="34" charset="0"/>
              </a:rPr>
              <a:t>Lanciare nel dibattito temi alti e ambiziosi</a:t>
            </a:r>
          </a:p>
          <a:p>
            <a:pPr marL="358775" indent="-358775">
              <a:buFont typeface="Wingdings" pitchFamily="2" charset="2"/>
              <a:buChar char="Ø"/>
            </a:pPr>
            <a:endParaRPr lang="it-IT" sz="2400" dirty="0" smtClean="0">
              <a:latin typeface="Arial" pitchFamily="34" charset="0"/>
              <a:cs typeface="Arial" pitchFamily="34" charset="0"/>
            </a:endParaRPr>
          </a:p>
          <a:p>
            <a:pPr marL="358775" indent="-358775">
              <a:buFont typeface="Wingdings" pitchFamily="2" charset="2"/>
              <a:buChar char="Ø"/>
            </a:pPr>
            <a:r>
              <a:rPr lang="it-IT" sz="2400" dirty="0" smtClean="0">
                <a:latin typeface="Arial" pitchFamily="34" charset="0"/>
                <a:cs typeface="Arial" pitchFamily="34" charset="0"/>
              </a:rPr>
              <a:t>A fronte di proclami miracolosi, fare un esercizio di serietà</a:t>
            </a:r>
          </a:p>
          <a:p>
            <a:pPr>
              <a:buFont typeface="Wingdings" pitchFamily="2" charset="2"/>
              <a:buChar char="Ø"/>
            </a:pPr>
            <a:endParaRPr lang="it-IT" sz="2400" dirty="0">
              <a:latin typeface="Arial" pitchFamily="34" charset="0"/>
              <a:cs typeface="Arial" pitchFamily="34" charset="0"/>
            </a:endParaRPr>
          </a:p>
        </p:txBody>
      </p:sp>
      <p:sp>
        <p:nvSpPr>
          <p:cNvPr id="7" name="Segnaposto numero diapositiva 6"/>
          <p:cNvSpPr>
            <a:spLocks noGrp="1"/>
          </p:cNvSpPr>
          <p:nvPr>
            <p:ph type="sldNum" sz="quarter" idx="12"/>
          </p:nvPr>
        </p:nvSpPr>
        <p:spPr/>
        <p:txBody>
          <a:bodyPr/>
          <a:lstStyle/>
          <a:p>
            <a:fld id="{7130D7A0-98CD-4E2C-8C77-B84C45B0A601}" type="slidenum">
              <a:rPr lang="it-IT" smtClean="0"/>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Metodo di lavoro e cronologia</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3</a:t>
            </a:fld>
            <a:endParaRPr lang="it-IT"/>
          </a:p>
        </p:txBody>
      </p:sp>
      <p:sp>
        <p:nvSpPr>
          <p:cNvPr id="7" name="Freccia a destra 6"/>
          <p:cNvSpPr/>
          <p:nvPr/>
        </p:nvSpPr>
        <p:spPr>
          <a:xfrm>
            <a:off x="179512" y="2780928"/>
            <a:ext cx="8712968" cy="1296144"/>
          </a:xfrm>
          <a:prstGeom prst="rightArrow">
            <a:avLst/>
          </a:prstGeom>
          <a:gradFill flip="none" rotWithShape="1">
            <a:gsLst>
              <a:gs pos="31000">
                <a:schemeClr val="accent1"/>
              </a:gs>
              <a:gs pos="50000">
                <a:schemeClr val="accent1">
                  <a:tint val="44500"/>
                  <a:satMod val="160000"/>
                </a:schemeClr>
              </a:gs>
              <a:gs pos="100000">
                <a:schemeClr val="accent1">
                  <a:tint val="23500"/>
                  <a:satMod val="160000"/>
                </a:schemeClr>
              </a:gs>
            </a:gsLst>
            <a:path path="circle">
              <a:fillToRect l="100000" t="100000"/>
            </a:path>
            <a:tileRect r="-100000" b="-100000"/>
          </a:gradFill>
          <a:ln w="38100">
            <a:solidFill>
              <a:schemeClr val="tx2"/>
            </a:solidFill>
          </a:ln>
          <a:effectLst/>
          <a:scene3d>
            <a:camera prst="orthographicFront"/>
            <a:lightRig rig="threePt" dir="t"/>
          </a:scene3d>
          <a:sp3d>
            <a:bevelT w="139700" h="1397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67937" y="3212976"/>
            <a:ext cx="1371496" cy="369332"/>
          </a:xfrm>
          <a:prstGeom prst="rect">
            <a:avLst/>
          </a:prstGeom>
          <a:noFill/>
        </p:spPr>
        <p:txBody>
          <a:bodyPr wrap="square" rtlCol="0">
            <a:spAutoFit/>
          </a:bodyPr>
          <a:lstStyle/>
          <a:p>
            <a:r>
              <a:rPr lang="it-IT" b="1" dirty="0" smtClean="0">
                <a:latin typeface="Arial" pitchFamily="34" charset="0"/>
                <a:cs typeface="Arial" pitchFamily="34" charset="0"/>
              </a:rPr>
              <a:t>Novembre </a:t>
            </a:r>
            <a:endParaRPr lang="it-IT" b="1" dirty="0">
              <a:latin typeface="Arial" pitchFamily="34" charset="0"/>
              <a:cs typeface="Arial" pitchFamily="34" charset="0"/>
            </a:endParaRPr>
          </a:p>
        </p:txBody>
      </p:sp>
      <p:sp>
        <p:nvSpPr>
          <p:cNvPr id="12" name="CasellaDiTesto 11"/>
          <p:cNvSpPr txBox="1"/>
          <p:nvPr/>
        </p:nvSpPr>
        <p:spPr>
          <a:xfrm>
            <a:off x="2541643" y="2519318"/>
            <a:ext cx="1152128" cy="523220"/>
          </a:xfrm>
          <a:prstGeom prst="rect">
            <a:avLst/>
          </a:prstGeom>
          <a:noFill/>
        </p:spPr>
        <p:txBody>
          <a:bodyPr wrap="square" rtlCol="0">
            <a:spAutoFit/>
          </a:bodyPr>
          <a:lstStyle/>
          <a:p>
            <a:r>
              <a:rPr lang="it-IT" sz="2800" b="1" dirty="0" smtClean="0">
                <a:latin typeface="Arial" pitchFamily="34" charset="0"/>
                <a:cs typeface="Arial" pitchFamily="34" charset="0"/>
              </a:rPr>
              <a:t>2018</a:t>
            </a:r>
            <a:endParaRPr lang="it-IT" sz="2800" b="1" dirty="0">
              <a:latin typeface="Arial" pitchFamily="34" charset="0"/>
              <a:cs typeface="Arial" pitchFamily="34" charset="0"/>
            </a:endParaRPr>
          </a:p>
        </p:txBody>
      </p:sp>
      <p:sp>
        <p:nvSpPr>
          <p:cNvPr id="13" name="Fumetto 1 12"/>
          <p:cNvSpPr/>
          <p:nvPr/>
        </p:nvSpPr>
        <p:spPr>
          <a:xfrm>
            <a:off x="179512" y="4952634"/>
            <a:ext cx="1728192" cy="828000"/>
          </a:xfrm>
          <a:prstGeom prst="wedgeRectCallout">
            <a:avLst>
              <a:gd name="adj1" fmla="val -32452"/>
              <a:gd name="adj2" fmla="val -210348"/>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Predisposizione traccia di lavoro</a:t>
            </a:r>
          </a:p>
          <a:p>
            <a:pPr algn="ctr"/>
            <a:r>
              <a:rPr lang="it-IT" sz="1600" dirty="0" err="1" smtClean="0">
                <a:solidFill>
                  <a:schemeClr val="tx2"/>
                </a:solidFill>
                <a:latin typeface="Arial" pitchFamily="34" charset="0"/>
                <a:cs typeface="Arial" pitchFamily="34" charset="0"/>
              </a:rPr>
              <a:t>pre-Assise</a:t>
            </a:r>
            <a:endParaRPr lang="it-IT" sz="1600" dirty="0">
              <a:solidFill>
                <a:schemeClr val="tx2"/>
              </a:solidFill>
              <a:latin typeface="Arial" pitchFamily="34" charset="0"/>
              <a:cs typeface="Arial" pitchFamily="34" charset="0"/>
            </a:endParaRPr>
          </a:p>
        </p:txBody>
      </p:sp>
      <p:sp>
        <p:nvSpPr>
          <p:cNvPr id="18" name="Fumetto 1 17"/>
          <p:cNvSpPr/>
          <p:nvPr/>
        </p:nvSpPr>
        <p:spPr>
          <a:xfrm>
            <a:off x="306836" y="1248080"/>
            <a:ext cx="1464093" cy="1008000"/>
          </a:xfrm>
          <a:prstGeom prst="wedgeRectCallout">
            <a:avLst>
              <a:gd name="adj1" fmla="val -16969"/>
              <a:gd name="adj2" fmla="val 141421"/>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Avvio fase </a:t>
            </a:r>
          </a:p>
          <a:p>
            <a:pPr algn="ctr"/>
            <a:r>
              <a:rPr lang="it-IT" sz="1600" dirty="0" smtClean="0">
                <a:solidFill>
                  <a:schemeClr val="tx2"/>
                </a:solidFill>
                <a:latin typeface="Arial" pitchFamily="34" charset="0"/>
                <a:cs typeface="Arial" pitchFamily="34" charset="0"/>
              </a:rPr>
              <a:t>di ascolto imprese</a:t>
            </a:r>
          </a:p>
          <a:p>
            <a:pPr algn="ctr"/>
            <a:r>
              <a:rPr lang="it-IT" sz="1600" dirty="0" smtClean="0">
                <a:solidFill>
                  <a:schemeClr val="tx2"/>
                </a:solidFill>
                <a:latin typeface="Arial" pitchFamily="34" charset="0"/>
                <a:cs typeface="Arial" pitchFamily="34" charset="0"/>
              </a:rPr>
              <a:t> (</a:t>
            </a:r>
            <a:r>
              <a:rPr lang="it-IT" sz="1600" dirty="0" err="1" smtClean="0">
                <a:solidFill>
                  <a:schemeClr val="tx2"/>
                </a:solidFill>
                <a:latin typeface="Arial" pitchFamily="34" charset="0"/>
                <a:cs typeface="Arial" pitchFamily="34" charset="0"/>
              </a:rPr>
              <a:t>pre-Assise</a:t>
            </a:r>
            <a:r>
              <a:rPr lang="it-IT" sz="1600" dirty="0" smtClean="0">
                <a:solidFill>
                  <a:schemeClr val="tx2"/>
                </a:solidFill>
                <a:latin typeface="Arial" pitchFamily="34" charset="0"/>
                <a:cs typeface="Arial" pitchFamily="34" charset="0"/>
              </a:rPr>
              <a:t>)</a:t>
            </a:r>
            <a:endParaRPr lang="it-IT" sz="1600" dirty="0">
              <a:solidFill>
                <a:schemeClr val="tx2"/>
              </a:solidFill>
              <a:latin typeface="Arial" pitchFamily="34" charset="0"/>
              <a:cs typeface="Arial" pitchFamily="34" charset="0"/>
            </a:endParaRPr>
          </a:p>
        </p:txBody>
      </p:sp>
      <p:sp>
        <p:nvSpPr>
          <p:cNvPr id="19" name="CasellaDiTesto 18"/>
          <p:cNvSpPr txBox="1"/>
          <p:nvPr/>
        </p:nvSpPr>
        <p:spPr>
          <a:xfrm>
            <a:off x="1383055" y="3212976"/>
            <a:ext cx="1403007" cy="369332"/>
          </a:xfrm>
          <a:prstGeom prst="rect">
            <a:avLst/>
          </a:prstGeom>
          <a:noFill/>
        </p:spPr>
        <p:txBody>
          <a:bodyPr wrap="square" rtlCol="0">
            <a:spAutoFit/>
          </a:bodyPr>
          <a:lstStyle/>
          <a:p>
            <a:r>
              <a:rPr lang="it-IT" b="1" dirty="0" smtClean="0">
                <a:latin typeface="Arial" pitchFamily="34" charset="0"/>
                <a:cs typeface="Arial" pitchFamily="34" charset="0"/>
              </a:rPr>
              <a:t>Dicembre </a:t>
            </a:r>
            <a:endParaRPr lang="it-IT" b="1" dirty="0">
              <a:latin typeface="Arial" pitchFamily="34" charset="0"/>
              <a:cs typeface="Arial" pitchFamily="34" charset="0"/>
            </a:endParaRPr>
          </a:p>
        </p:txBody>
      </p:sp>
      <p:sp>
        <p:nvSpPr>
          <p:cNvPr id="20" name="CasellaDiTesto 19"/>
          <p:cNvSpPr txBox="1"/>
          <p:nvPr/>
        </p:nvSpPr>
        <p:spPr>
          <a:xfrm>
            <a:off x="3554871" y="3212976"/>
            <a:ext cx="1148227" cy="369332"/>
          </a:xfrm>
          <a:prstGeom prst="rect">
            <a:avLst/>
          </a:prstGeom>
          <a:noFill/>
        </p:spPr>
        <p:txBody>
          <a:bodyPr wrap="square" rtlCol="0">
            <a:spAutoFit/>
          </a:bodyPr>
          <a:lstStyle/>
          <a:p>
            <a:r>
              <a:rPr lang="it-IT" b="1" dirty="0" smtClean="0">
                <a:latin typeface="Arial" pitchFamily="34" charset="0"/>
                <a:cs typeface="Arial" pitchFamily="34" charset="0"/>
              </a:rPr>
              <a:t>Febbraio</a:t>
            </a:r>
            <a:endParaRPr lang="it-IT" b="1" dirty="0">
              <a:latin typeface="Arial" pitchFamily="34" charset="0"/>
              <a:cs typeface="Arial" pitchFamily="34" charset="0"/>
            </a:endParaRPr>
          </a:p>
        </p:txBody>
      </p:sp>
      <p:sp>
        <p:nvSpPr>
          <p:cNvPr id="21" name="Fumetto 1 20"/>
          <p:cNvSpPr/>
          <p:nvPr/>
        </p:nvSpPr>
        <p:spPr>
          <a:xfrm>
            <a:off x="2123729" y="4077072"/>
            <a:ext cx="3050156" cy="936104"/>
          </a:xfrm>
          <a:prstGeom prst="wedgeRectCallout">
            <a:avLst>
              <a:gd name="adj1" fmla="val -46890"/>
              <a:gd name="adj2" fmla="val -108692"/>
            </a:avLst>
          </a:prstGeom>
          <a:no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chemeClr val="tx2"/>
                </a:solidFill>
                <a:latin typeface="Arial" pitchFamily="34" charset="0"/>
                <a:cs typeface="Arial" pitchFamily="34" charset="0"/>
              </a:rPr>
              <a:t>Work in progress </a:t>
            </a:r>
            <a:r>
              <a:rPr lang="it-IT" sz="1600" dirty="0" err="1" smtClean="0">
                <a:solidFill>
                  <a:schemeClr val="tx2"/>
                </a:solidFill>
                <a:latin typeface="Arial" pitchFamily="34" charset="0"/>
                <a:cs typeface="Arial" pitchFamily="34" charset="0"/>
              </a:rPr>
              <a:t>pre-Assise</a:t>
            </a:r>
            <a:r>
              <a:rPr lang="it-IT" sz="1600" dirty="0" smtClean="0">
                <a:solidFill>
                  <a:schemeClr val="tx2"/>
                </a:solidFill>
                <a:latin typeface="Arial" pitchFamily="34" charset="0"/>
                <a:cs typeface="Arial" pitchFamily="34" charset="0"/>
              </a:rPr>
              <a:t>: elaborazione e sintesi </a:t>
            </a:r>
          </a:p>
          <a:p>
            <a:pPr algn="ctr"/>
            <a:r>
              <a:rPr lang="it-IT" sz="1600" dirty="0" smtClean="0">
                <a:solidFill>
                  <a:schemeClr val="tx2"/>
                </a:solidFill>
                <a:latin typeface="Arial" pitchFamily="34" charset="0"/>
                <a:cs typeface="Arial" pitchFamily="34" charset="0"/>
              </a:rPr>
              <a:t>di Confindustria nazionale</a:t>
            </a:r>
            <a:endParaRPr lang="it-IT" sz="1600" dirty="0">
              <a:solidFill>
                <a:schemeClr val="tx2"/>
              </a:solidFill>
              <a:latin typeface="Arial" pitchFamily="34" charset="0"/>
              <a:cs typeface="Arial" pitchFamily="34" charset="0"/>
            </a:endParaRPr>
          </a:p>
        </p:txBody>
      </p:sp>
      <p:sp>
        <p:nvSpPr>
          <p:cNvPr id="22" name="Fumetto 1 21"/>
          <p:cNvSpPr/>
          <p:nvPr/>
        </p:nvSpPr>
        <p:spPr>
          <a:xfrm>
            <a:off x="2204637" y="744080"/>
            <a:ext cx="3420000" cy="1008000"/>
          </a:xfrm>
          <a:prstGeom prst="wedgeRectCallout">
            <a:avLst>
              <a:gd name="adj1" fmla="val -226"/>
              <a:gd name="adj2" fmla="val 200852"/>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16/2: Assise generali, pubblicazione Documento di Verona con i risultati quantitativi stimati col modello CSC</a:t>
            </a:r>
            <a:endParaRPr lang="it-IT" sz="1600" dirty="0">
              <a:solidFill>
                <a:schemeClr val="tx2"/>
              </a:solidFill>
              <a:latin typeface="Arial" pitchFamily="34" charset="0"/>
              <a:cs typeface="Arial" pitchFamily="34" charset="0"/>
            </a:endParaRPr>
          </a:p>
        </p:txBody>
      </p:sp>
      <p:sp>
        <p:nvSpPr>
          <p:cNvPr id="23" name="CasellaDiTesto 22"/>
          <p:cNvSpPr txBox="1"/>
          <p:nvPr/>
        </p:nvSpPr>
        <p:spPr>
          <a:xfrm>
            <a:off x="4726248" y="3212976"/>
            <a:ext cx="864096" cy="369332"/>
          </a:xfrm>
          <a:prstGeom prst="rect">
            <a:avLst/>
          </a:prstGeom>
          <a:noFill/>
        </p:spPr>
        <p:txBody>
          <a:bodyPr wrap="square" rtlCol="0">
            <a:spAutoFit/>
          </a:bodyPr>
          <a:lstStyle/>
          <a:p>
            <a:r>
              <a:rPr lang="it-IT" b="1" dirty="0" smtClean="0">
                <a:latin typeface="Arial" pitchFamily="34" charset="0"/>
                <a:cs typeface="Arial" pitchFamily="34" charset="0"/>
              </a:rPr>
              <a:t>Marzo</a:t>
            </a:r>
            <a:endParaRPr lang="it-IT" b="1" dirty="0">
              <a:latin typeface="Arial" pitchFamily="34" charset="0"/>
              <a:cs typeface="Arial" pitchFamily="34" charset="0"/>
            </a:endParaRPr>
          </a:p>
        </p:txBody>
      </p:sp>
      <p:sp>
        <p:nvSpPr>
          <p:cNvPr id="24" name="CasellaDiTesto 23"/>
          <p:cNvSpPr txBox="1"/>
          <p:nvPr/>
        </p:nvSpPr>
        <p:spPr>
          <a:xfrm>
            <a:off x="899592" y="3789040"/>
            <a:ext cx="1008112" cy="523220"/>
          </a:xfrm>
          <a:prstGeom prst="rect">
            <a:avLst/>
          </a:prstGeom>
          <a:noFill/>
        </p:spPr>
        <p:txBody>
          <a:bodyPr wrap="square" rtlCol="0">
            <a:spAutoFit/>
          </a:bodyPr>
          <a:lstStyle/>
          <a:p>
            <a:r>
              <a:rPr lang="it-IT" sz="2800" b="1" dirty="0" smtClean="0">
                <a:latin typeface="Arial" pitchFamily="34" charset="0"/>
                <a:cs typeface="Arial" pitchFamily="34" charset="0"/>
              </a:rPr>
              <a:t>2017</a:t>
            </a:r>
            <a:endParaRPr lang="it-IT" sz="2800" b="1" dirty="0">
              <a:latin typeface="Arial" pitchFamily="34" charset="0"/>
              <a:cs typeface="Arial" pitchFamily="34" charset="0"/>
            </a:endParaRPr>
          </a:p>
        </p:txBody>
      </p:sp>
      <p:sp>
        <p:nvSpPr>
          <p:cNvPr id="25" name="Fumetto 1 24"/>
          <p:cNvSpPr/>
          <p:nvPr/>
        </p:nvSpPr>
        <p:spPr>
          <a:xfrm>
            <a:off x="4000888" y="1988928"/>
            <a:ext cx="2016000" cy="792000"/>
          </a:xfrm>
          <a:prstGeom prst="wedgeRectCallout">
            <a:avLst>
              <a:gd name="adj1" fmla="val -3307"/>
              <a:gd name="adj2" fmla="val 115912"/>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12/3: pubblicazione  schede di approfondimento</a:t>
            </a:r>
            <a:endParaRPr lang="it-IT" sz="1600" dirty="0">
              <a:solidFill>
                <a:schemeClr val="tx2"/>
              </a:solidFill>
              <a:latin typeface="Arial" pitchFamily="34" charset="0"/>
              <a:cs typeface="Arial" pitchFamily="34" charset="0"/>
            </a:endParaRPr>
          </a:p>
        </p:txBody>
      </p:sp>
      <p:sp>
        <p:nvSpPr>
          <p:cNvPr id="29" name="Fumetto 1 28"/>
          <p:cNvSpPr/>
          <p:nvPr/>
        </p:nvSpPr>
        <p:spPr>
          <a:xfrm>
            <a:off x="3703960" y="5204350"/>
            <a:ext cx="2700000" cy="1152000"/>
          </a:xfrm>
          <a:prstGeom prst="wedgeRectCallout">
            <a:avLst>
              <a:gd name="adj1" fmla="val 8145"/>
              <a:gd name="adj2" fmla="val -193902"/>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Da marzo: predisposizione articolati di legge relativi </a:t>
            </a:r>
          </a:p>
          <a:p>
            <a:pPr algn="ctr"/>
            <a:r>
              <a:rPr lang="it-IT" sz="1600" dirty="0" smtClean="0">
                <a:solidFill>
                  <a:schemeClr val="tx2"/>
                </a:solidFill>
                <a:latin typeface="Arial" pitchFamily="34" charset="0"/>
                <a:cs typeface="Arial" pitchFamily="34" charset="0"/>
              </a:rPr>
              <a:t>a proposte contenute </a:t>
            </a:r>
          </a:p>
          <a:p>
            <a:pPr algn="ctr"/>
            <a:r>
              <a:rPr lang="it-IT" sz="1600" dirty="0" smtClean="0">
                <a:solidFill>
                  <a:schemeClr val="tx2"/>
                </a:solidFill>
                <a:latin typeface="Arial" pitchFamily="34" charset="0"/>
                <a:cs typeface="Arial" pitchFamily="34" charset="0"/>
              </a:rPr>
              <a:t>nel Documento di Verona</a:t>
            </a:r>
            <a:endParaRPr lang="it-IT" sz="1600" dirty="0">
              <a:solidFill>
                <a:schemeClr val="tx2"/>
              </a:solidFill>
              <a:latin typeface="Arial" pitchFamily="34" charset="0"/>
              <a:cs typeface="Arial" pitchFamily="34" charset="0"/>
            </a:endParaRPr>
          </a:p>
        </p:txBody>
      </p:sp>
      <p:sp>
        <p:nvSpPr>
          <p:cNvPr id="30" name="Fumetto 1 29"/>
          <p:cNvSpPr/>
          <p:nvPr/>
        </p:nvSpPr>
        <p:spPr>
          <a:xfrm>
            <a:off x="6336448" y="888080"/>
            <a:ext cx="2268000" cy="1728000"/>
          </a:xfrm>
          <a:prstGeom prst="wedgeRectCallout">
            <a:avLst>
              <a:gd name="adj1" fmla="val -88031"/>
              <a:gd name="adj2" fmla="val 91155"/>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Da marzo: dibattiti pubblici, seminari per </a:t>
            </a:r>
          </a:p>
          <a:p>
            <a:pPr algn="ctr"/>
            <a:r>
              <a:rPr lang="it-IT" sz="1600" dirty="0" smtClean="0">
                <a:solidFill>
                  <a:schemeClr val="tx2"/>
                </a:solidFill>
                <a:latin typeface="Arial" pitchFamily="34" charset="0"/>
                <a:cs typeface="Arial" pitchFamily="34" charset="0"/>
              </a:rPr>
              <a:t>il sistema, incontri </a:t>
            </a:r>
          </a:p>
          <a:p>
            <a:pPr algn="ctr"/>
            <a:r>
              <a:rPr lang="it-IT" sz="1600" dirty="0" smtClean="0">
                <a:solidFill>
                  <a:schemeClr val="tx2"/>
                </a:solidFill>
                <a:latin typeface="Arial" pitchFamily="34" charset="0"/>
                <a:cs typeface="Arial" pitchFamily="34" charset="0"/>
              </a:rPr>
              <a:t>con politici per </a:t>
            </a:r>
          </a:p>
          <a:p>
            <a:pPr algn="ctr"/>
            <a:r>
              <a:rPr lang="it-IT" sz="1600" dirty="0" smtClean="0">
                <a:solidFill>
                  <a:schemeClr val="tx2"/>
                </a:solidFill>
                <a:latin typeface="Arial" pitchFamily="34" charset="0"/>
                <a:cs typeface="Arial" pitchFamily="34" charset="0"/>
              </a:rPr>
              <a:t>la presentazione </a:t>
            </a:r>
          </a:p>
          <a:p>
            <a:pPr algn="ctr"/>
            <a:r>
              <a:rPr lang="it-IT" sz="1600" dirty="0" smtClean="0">
                <a:solidFill>
                  <a:schemeClr val="tx2"/>
                </a:solidFill>
                <a:latin typeface="Arial" pitchFamily="34" charset="0"/>
                <a:cs typeface="Arial" pitchFamily="34" charset="0"/>
              </a:rPr>
              <a:t>e la discussione del Documento di Verona.</a:t>
            </a:r>
            <a:endParaRPr lang="it-IT" sz="1600" dirty="0">
              <a:solidFill>
                <a:schemeClr val="tx2"/>
              </a:solidFill>
              <a:latin typeface="Arial" pitchFamily="34" charset="0"/>
              <a:cs typeface="Arial" pitchFamily="34" charset="0"/>
            </a:endParaRPr>
          </a:p>
        </p:txBody>
      </p:sp>
      <p:sp>
        <p:nvSpPr>
          <p:cNvPr id="31" name="CasellaDiTesto 30"/>
          <p:cNvSpPr txBox="1"/>
          <p:nvPr/>
        </p:nvSpPr>
        <p:spPr>
          <a:xfrm>
            <a:off x="7236295" y="3212976"/>
            <a:ext cx="1051177" cy="369332"/>
          </a:xfrm>
          <a:prstGeom prst="rect">
            <a:avLst/>
          </a:prstGeom>
          <a:noFill/>
        </p:spPr>
        <p:txBody>
          <a:bodyPr wrap="square" rtlCol="0">
            <a:spAutoFit/>
          </a:bodyPr>
          <a:lstStyle/>
          <a:p>
            <a:r>
              <a:rPr lang="it-IT" b="1" dirty="0" smtClean="0">
                <a:latin typeface="Arial" pitchFamily="34" charset="0"/>
                <a:cs typeface="Arial" pitchFamily="34" charset="0"/>
              </a:rPr>
              <a:t>Giugno</a:t>
            </a:r>
            <a:endParaRPr lang="it-IT" b="1" dirty="0">
              <a:latin typeface="Arial" pitchFamily="34" charset="0"/>
              <a:cs typeface="Arial" pitchFamily="34" charset="0"/>
            </a:endParaRPr>
          </a:p>
        </p:txBody>
      </p:sp>
      <p:sp>
        <p:nvSpPr>
          <p:cNvPr id="32" name="Fumetto 1 31"/>
          <p:cNvSpPr/>
          <p:nvPr/>
        </p:nvSpPr>
        <p:spPr>
          <a:xfrm>
            <a:off x="6553201" y="4664601"/>
            <a:ext cx="1800000" cy="756000"/>
          </a:xfrm>
          <a:prstGeom prst="wedgeRectCallout">
            <a:avLst>
              <a:gd name="adj1" fmla="val -2193"/>
              <a:gd name="adj2" fmla="val -194326"/>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2"/>
                </a:solidFill>
                <a:latin typeface="Arial" pitchFamily="34" charset="0"/>
                <a:cs typeface="Arial" pitchFamily="34" charset="0"/>
              </a:rPr>
              <a:t>Da giugno: approfondimenti tematici del CSC</a:t>
            </a:r>
            <a:endParaRPr lang="it-IT" sz="1600" dirty="0">
              <a:solidFill>
                <a:schemeClr val="tx2"/>
              </a:solidFill>
              <a:latin typeface="Arial" pitchFamily="34" charset="0"/>
              <a:cs typeface="Arial" pitchFamily="34" charset="0"/>
            </a:endParaRPr>
          </a:p>
        </p:txBody>
      </p:sp>
      <p:sp>
        <p:nvSpPr>
          <p:cNvPr id="38" name="CasellaDiTesto 37"/>
          <p:cNvSpPr txBox="1"/>
          <p:nvPr/>
        </p:nvSpPr>
        <p:spPr>
          <a:xfrm>
            <a:off x="2530906" y="3212976"/>
            <a:ext cx="1151290" cy="369332"/>
          </a:xfrm>
          <a:prstGeom prst="rect">
            <a:avLst/>
          </a:prstGeom>
          <a:noFill/>
        </p:spPr>
        <p:txBody>
          <a:bodyPr wrap="square" rtlCol="0">
            <a:spAutoFit/>
          </a:bodyPr>
          <a:lstStyle/>
          <a:p>
            <a:r>
              <a:rPr lang="it-IT" b="1" dirty="0" smtClean="0">
                <a:latin typeface="Arial" pitchFamily="34" charset="0"/>
                <a:cs typeface="Arial" pitchFamily="34" charset="0"/>
              </a:rPr>
              <a:t>Gennaio</a:t>
            </a:r>
            <a:endParaRPr lang="it-IT" b="1" dirty="0">
              <a:latin typeface="Arial" pitchFamily="34" charset="0"/>
              <a:cs typeface="Arial" pitchFamily="34" charset="0"/>
            </a:endParaRPr>
          </a:p>
        </p:txBody>
      </p:sp>
      <p:sp>
        <p:nvSpPr>
          <p:cNvPr id="41" name="Fumetto 1 40"/>
          <p:cNvSpPr/>
          <p:nvPr/>
        </p:nvSpPr>
        <p:spPr>
          <a:xfrm>
            <a:off x="2123729" y="4077072"/>
            <a:ext cx="3050156" cy="936104"/>
          </a:xfrm>
          <a:prstGeom prst="wedgeRectCallout">
            <a:avLst>
              <a:gd name="adj1" fmla="val 2822"/>
              <a:gd name="adj2" fmla="val -111164"/>
            </a:avLst>
          </a:prstGeom>
          <a:no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a:solidFill>
                <a:schemeClr val="tx2"/>
              </a:solidFill>
              <a:latin typeface="Arial" pitchFamily="34" charset="0"/>
              <a:cs typeface="Arial" pitchFamily="34" charset="0"/>
            </a:endParaRPr>
          </a:p>
        </p:txBody>
      </p:sp>
      <p:sp>
        <p:nvSpPr>
          <p:cNvPr id="42" name="Fumetto 1 41"/>
          <p:cNvSpPr/>
          <p:nvPr/>
        </p:nvSpPr>
        <p:spPr>
          <a:xfrm>
            <a:off x="2125654" y="4102147"/>
            <a:ext cx="3050156" cy="936104"/>
          </a:xfrm>
          <a:prstGeom prst="wedgeRectCallout">
            <a:avLst>
              <a:gd name="adj1" fmla="val -11219"/>
              <a:gd name="adj2" fmla="val -111164"/>
            </a:avLst>
          </a:prstGeom>
          <a:no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Individuiamo tre Missioni-Paese</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4</a:t>
            </a:fld>
            <a:endParaRPr lang="it-IT"/>
          </a:p>
        </p:txBody>
      </p:sp>
      <p:pic>
        <p:nvPicPr>
          <p:cNvPr id="7" name="officeArt object"/>
          <p:cNvPicPr/>
          <p:nvPr/>
        </p:nvPicPr>
        <p:blipFill>
          <a:blip r:embed="rId3"/>
          <a:srcRect r="9235" b="65695"/>
          <a:stretch>
            <a:fillRect/>
          </a:stretch>
        </p:blipFill>
        <p:spPr bwMode="auto">
          <a:xfrm>
            <a:off x="601894" y="914397"/>
            <a:ext cx="7963383" cy="3662578"/>
          </a:xfrm>
          <a:prstGeom prst="rect">
            <a:avLst/>
          </a:prstGeom>
          <a:noFill/>
          <a:ln w="12700">
            <a:miter lim="400000"/>
            <a:headEnd/>
            <a:tailEnd/>
          </a:ln>
        </p:spPr>
      </p:pic>
      <p:sp>
        <p:nvSpPr>
          <p:cNvPr id="8" name="CasellaDiTesto 7"/>
          <p:cNvSpPr txBox="1"/>
          <p:nvPr/>
        </p:nvSpPr>
        <p:spPr>
          <a:xfrm>
            <a:off x="826368" y="4439044"/>
            <a:ext cx="2356680" cy="2831544"/>
          </a:xfrm>
          <a:prstGeom prst="rect">
            <a:avLst/>
          </a:prstGeom>
          <a:noFill/>
        </p:spPr>
        <p:txBody>
          <a:bodyPr wrap="square" rtlCol="0">
            <a:spAutoFit/>
          </a:bodyPr>
          <a:lstStyle/>
          <a:p>
            <a:pPr>
              <a:buFont typeface="Wingdings" pitchFamily="2" charset="2"/>
              <a:buChar char="Ø"/>
            </a:pPr>
            <a:r>
              <a:rPr lang="it-IT" sz="1400" dirty="0" smtClean="0">
                <a:solidFill>
                  <a:schemeClr val="accent1"/>
                </a:solidFill>
                <a:latin typeface="Arial" pitchFamily="34" charset="0"/>
                <a:cs typeface="Arial" pitchFamily="34" charset="0"/>
              </a:rPr>
              <a:t> Tasso di occupazione</a:t>
            </a:r>
          </a:p>
          <a:p>
            <a:pPr>
              <a:spcAft>
                <a:spcPts val="600"/>
              </a:spcAft>
            </a:pPr>
            <a:r>
              <a:rPr lang="it-IT" sz="1400" b="1" dirty="0" smtClean="0">
                <a:solidFill>
                  <a:schemeClr val="accent1"/>
                </a:solidFill>
                <a:latin typeface="Arial" pitchFamily="34" charset="0"/>
                <a:cs typeface="Arial" pitchFamily="34" charset="0"/>
              </a:rPr>
              <a:t>+5</a:t>
            </a:r>
            <a:r>
              <a:rPr lang="it-IT" sz="1400" dirty="0" smtClean="0">
                <a:solidFill>
                  <a:schemeClr val="accent1"/>
                </a:solidFill>
                <a:latin typeface="Arial" pitchFamily="34" charset="0"/>
                <a:cs typeface="Arial" pitchFamily="34" charset="0"/>
              </a:rPr>
              <a:t> punti percentuali </a:t>
            </a:r>
          </a:p>
          <a:p>
            <a:pPr>
              <a:spcAft>
                <a:spcPts val="600"/>
              </a:spcAft>
              <a:buFont typeface="Wingdings" pitchFamily="2" charset="2"/>
              <a:buChar char="Ø"/>
            </a:pPr>
            <a:r>
              <a:rPr lang="it-IT" sz="1400" dirty="0" smtClean="0">
                <a:solidFill>
                  <a:schemeClr val="accent1"/>
                </a:solidFill>
                <a:latin typeface="Arial" pitchFamily="34" charset="0"/>
                <a:cs typeface="Arial" pitchFamily="34" charset="0"/>
              </a:rPr>
              <a:t> Tasso di disoccupazione sotto al </a:t>
            </a:r>
            <a:r>
              <a:rPr lang="it-IT" sz="1400" b="1" dirty="0" smtClean="0">
                <a:solidFill>
                  <a:schemeClr val="accent1"/>
                </a:solidFill>
                <a:latin typeface="Arial" pitchFamily="34" charset="0"/>
                <a:cs typeface="Arial" pitchFamily="34" charset="0"/>
              </a:rPr>
              <a:t>7%</a:t>
            </a:r>
          </a:p>
          <a:p>
            <a:pPr>
              <a:buFont typeface="Wingdings" pitchFamily="2" charset="2"/>
              <a:buChar char="Ø"/>
            </a:pPr>
            <a:r>
              <a:rPr lang="it-IT" sz="1400" dirty="0" smtClean="0">
                <a:solidFill>
                  <a:schemeClr val="accent1"/>
                </a:solidFill>
                <a:latin typeface="Arial" pitchFamily="34" charset="0"/>
                <a:cs typeface="Arial" pitchFamily="34" charset="0"/>
              </a:rPr>
              <a:t> </a:t>
            </a:r>
            <a:r>
              <a:rPr lang="it-IT" sz="1400" b="1" dirty="0" smtClean="0">
                <a:solidFill>
                  <a:schemeClr val="accent1"/>
                </a:solidFill>
                <a:latin typeface="Arial" pitchFamily="34" charset="0"/>
                <a:cs typeface="Arial" pitchFamily="34" charset="0"/>
              </a:rPr>
              <a:t>+1,8 </a:t>
            </a:r>
            <a:r>
              <a:rPr lang="it-IT" sz="1400" dirty="0" smtClean="0">
                <a:solidFill>
                  <a:schemeClr val="accent1"/>
                </a:solidFill>
                <a:latin typeface="Arial" pitchFamily="34" charset="0"/>
                <a:cs typeface="Arial" pitchFamily="34" charset="0"/>
              </a:rPr>
              <a:t>milioni di posti </a:t>
            </a:r>
          </a:p>
          <a:p>
            <a:r>
              <a:rPr lang="it-IT" sz="1400" dirty="0" smtClean="0">
                <a:solidFill>
                  <a:schemeClr val="accent1"/>
                </a:solidFill>
                <a:latin typeface="Arial" pitchFamily="34" charset="0"/>
                <a:cs typeface="Arial" pitchFamily="34" charset="0"/>
              </a:rPr>
              <a:t>di lavoro</a:t>
            </a: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a:solidFill>
                <a:schemeClr val="accent1"/>
              </a:solidFill>
              <a:latin typeface="Arial" pitchFamily="34" charset="0"/>
              <a:cs typeface="Arial" pitchFamily="34" charset="0"/>
            </a:endParaRPr>
          </a:p>
        </p:txBody>
      </p:sp>
      <p:sp>
        <p:nvSpPr>
          <p:cNvPr id="9" name="CasellaDiTesto 8"/>
          <p:cNvSpPr txBox="1"/>
          <p:nvPr/>
        </p:nvSpPr>
        <p:spPr>
          <a:xfrm>
            <a:off x="3397942" y="4439044"/>
            <a:ext cx="2250513" cy="2031325"/>
          </a:xfrm>
          <a:prstGeom prst="rect">
            <a:avLst/>
          </a:prstGeom>
          <a:noFill/>
        </p:spPr>
        <p:txBody>
          <a:bodyPr wrap="square" rtlCol="0">
            <a:spAutoFit/>
          </a:bodyPr>
          <a:lstStyle/>
          <a:p>
            <a:pPr>
              <a:buFont typeface="Wingdings" pitchFamily="2" charset="2"/>
              <a:buChar char="Ø"/>
            </a:pPr>
            <a:r>
              <a:rPr lang="it-IT" sz="1400" dirty="0" smtClean="0">
                <a:solidFill>
                  <a:schemeClr val="accent1"/>
                </a:solidFill>
                <a:latin typeface="Arial" pitchFamily="34" charset="0"/>
                <a:cs typeface="Arial" pitchFamily="34" charset="0"/>
              </a:rPr>
              <a:t> Crescita PIL almeno </a:t>
            </a:r>
          </a:p>
          <a:p>
            <a:r>
              <a:rPr lang="it-IT" sz="1400" dirty="0" smtClean="0">
                <a:solidFill>
                  <a:schemeClr val="accent1"/>
                </a:solidFill>
                <a:latin typeface="Arial" pitchFamily="34" charset="0"/>
                <a:cs typeface="Arial" pitchFamily="34" charset="0"/>
              </a:rPr>
              <a:t>+</a:t>
            </a:r>
            <a:r>
              <a:rPr lang="it-IT" sz="1400" b="1" dirty="0" smtClean="0">
                <a:solidFill>
                  <a:schemeClr val="accent1"/>
                </a:solidFill>
                <a:latin typeface="Arial" pitchFamily="34" charset="0"/>
                <a:cs typeface="Arial" pitchFamily="34" charset="0"/>
              </a:rPr>
              <a:t>2%</a:t>
            </a:r>
            <a:r>
              <a:rPr lang="it-IT" sz="1400" dirty="0" smtClean="0">
                <a:solidFill>
                  <a:schemeClr val="accent1"/>
                </a:solidFill>
                <a:latin typeface="Arial" pitchFamily="34" charset="0"/>
                <a:cs typeface="Arial" pitchFamily="34" charset="0"/>
              </a:rPr>
              <a:t> in media d’anno nei prossimi 5 anni</a:t>
            </a: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a:solidFill>
                <a:schemeClr val="accent1"/>
              </a:solidFill>
              <a:latin typeface="Arial" pitchFamily="34" charset="0"/>
              <a:cs typeface="Arial" pitchFamily="34" charset="0"/>
            </a:endParaRPr>
          </a:p>
        </p:txBody>
      </p:sp>
      <p:sp>
        <p:nvSpPr>
          <p:cNvPr id="10" name="CasellaDiTesto 9"/>
          <p:cNvSpPr txBox="1"/>
          <p:nvPr/>
        </p:nvSpPr>
        <p:spPr>
          <a:xfrm>
            <a:off x="6166291" y="4439044"/>
            <a:ext cx="2879334" cy="1815882"/>
          </a:xfrm>
          <a:prstGeom prst="rect">
            <a:avLst/>
          </a:prstGeom>
          <a:noFill/>
        </p:spPr>
        <p:txBody>
          <a:bodyPr wrap="square" rtlCol="0">
            <a:spAutoFit/>
          </a:bodyPr>
          <a:lstStyle/>
          <a:p>
            <a:pPr>
              <a:buFont typeface="Wingdings" pitchFamily="2" charset="2"/>
              <a:buChar char="Ø"/>
            </a:pPr>
            <a:r>
              <a:rPr lang="it-IT" sz="1400" dirty="0" smtClean="0">
                <a:solidFill>
                  <a:schemeClr val="accent1"/>
                </a:solidFill>
                <a:latin typeface="Arial" pitchFamily="34" charset="0"/>
                <a:cs typeface="Arial" pitchFamily="34" charset="0"/>
              </a:rPr>
              <a:t> Rapporto debito pubblico/PIL almeno </a:t>
            </a:r>
            <a:r>
              <a:rPr lang="it-IT" sz="1400" b="1" dirty="0" smtClean="0">
                <a:solidFill>
                  <a:schemeClr val="accent1"/>
                </a:solidFill>
                <a:latin typeface="Arial" pitchFamily="34" charset="0"/>
                <a:cs typeface="Arial" pitchFamily="34" charset="0"/>
              </a:rPr>
              <a:t>-20 </a:t>
            </a:r>
            <a:r>
              <a:rPr lang="it-IT" sz="1400" dirty="0" smtClean="0">
                <a:solidFill>
                  <a:schemeClr val="accent1"/>
                </a:solidFill>
                <a:latin typeface="Arial" pitchFamily="34" charset="0"/>
                <a:cs typeface="Arial" pitchFamily="34" charset="0"/>
              </a:rPr>
              <a:t>punti in 5 anni</a:t>
            </a: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marL="358775" indent="-358775">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smtClean="0">
              <a:solidFill>
                <a:schemeClr val="accent1"/>
              </a:solidFill>
              <a:latin typeface="Arial" pitchFamily="34" charset="0"/>
              <a:cs typeface="Arial" pitchFamily="34" charset="0"/>
            </a:endParaRPr>
          </a:p>
          <a:p>
            <a:pPr>
              <a:buFont typeface="Wingdings" pitchFamily="2" charset="2"/>
              <a:buChar char="Ø"/>
            </a:pPr>
            <a:endParaRPr lang="it-IT" sz="14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523220"/>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Individuiamo tre attori</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5</a:t>
            </a:fld>
            <a:endParaRPr lang="it-IT"/>
          </a:p>
        </p:txBody>
      </p:sp>
      <p:pic>
        <p:nvPicPr>
          <p:cNvPr id="7" name="officeArt object"/>
          <p:cNvPicPr/>
          <p:nvPr/>
        </p:nvPicPr>
        <p:blipFill>
          <a:blip r:embed="rId3"/>
          <a:srcRect t="34129" r="9846" b="37030"/>
          <a:stretch>
            <a:fillRect/>
          </a:stretch>
        </p:blipFill>
        <p:spPr bwMode="auto">
          <a:xfrm>
            <a:off x="520875" y="1111170"/>
            <a:ext cx="8113851" cy="3661200"/>
          </a:xfrm>
          <a:prstGeom prst="rect">
            <a:avLst/>
          </a:prstGeom>
          <a:noFill/>
          <a:ln w="12700">
            <a:miter lim="4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Definiamo sei assi prioritari: Primo, Italia semplice ed efficiente</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6</a:t>
            </a:fld>
            <a:endParaRPr lang="it-IT"/>
          </a:p>
        </p:txBody>
      </p:sp>
      <p:sp>
        <p:nvSpPr>
          <p:cNvPr id="7" name="CasellaDiTesto 6"/>
          <p:cNvSpPr txBox="1"/>
          <p:nvPr/>
        </p:nvSpPr>
        <p:spPr>
          <a:xfrm>
            <a:off x="323528" y="1628800"/>
            <a:ext cx="8496944" cy="4893647"/>
          </a:xfrm>
          <a:prstGeom prst="rect">
            <a:avLst/>
          </a:prstGeom>
          <a:noFill/>
        </p:spPr>
        <p:txBody>
          <a:bodyPr wrap="square" rtlCol="0">
            <a:spAutoFit/>
          </a:bodyPr>
          <a:lstStyle/>
          <a:p>
            <a:pPr indent="-358775"/>
            <a:r>
              <a:rPr lang="it-IT" sz="2000" dirty="0" smtClean="0">
                <a:latin typeface="Arial" pitchFamily="34" charset="0"/>
                <a:cs typeface="Arial" pitchFamily="34" charset="0"/>
              </a:rPr>
              <a:t>Troppe regole, solo formali; processo decisionale farraginoso; frammentazione delle competenze e delle responsabilità; problema dei tempi di azione della PA e il perimetro della stessa </a:t>
            </a:r>
          </a:p>
          <a:p>
            <a:pPr marL="358775" indent="-358775"/>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Assegnare una funzione redistributiva maggiore alla spesa pubblica attraverso la compartecipazione dei cittadini al costo dei servizi; valorizzare il ruolo della sanità complementare</a:t>
            </a:r>
          </a:p>
          <a:p>
            <a:pPr marL="358775" indent="-358775">
              <a:buFont typeface="Wingdings" pitchFamily="2" charset="2"/>
              <a:buChar char="Ø"/>
            </a:pPr>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Sciogliere il nodo irrisolto del Titolo V della Costituzione</a:t>
            </a:r>
          </a:p>
          <a:p>
            <a:pPr marL="358775" indent="-358775">
              <a:buFont typeface="Wingdings" pitchFamily="2" charset="2"/>
              <a:buChar char="Ø"/>
            </a:pPr>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 Risolvere la questione temporale </a:t>
            </a:r>
          </a:p>
          <a:p>
            <a:pPr marL="358775" indent="-358775"/>
            <a:r>
              <a:rPr lang="it-IT" sz="2000" dirty="0" smtClean="0">
                <a:latin typeface="Arial" pitchFamily="34" charset="0"/>
                <a:cs typeface="Arial" pitchFamily="34" charset="0"/>
              </a:rPr>
              <a:t>	(infrastrutture, giustizia, pagamenti PA)</a:t>
            </a:r>
          </a:p>
          <a:p>
            <a:pPr marL="358775" indent="-358775"/>
            <a:endParaRPr lang="it-IT" sz="2400" dirty="0" smtClean="0">
              <a:latin typeface="Arial" pitchFamily="34" charset="0"/>
              <a:cs typeface="Arial" pitchFamily="34" charset="0"/>
            </a:endParaRPr>
          </a:p>
          <a:p>
            <a:pPr marL="358775" indent="-358775"/>
            <a:endParaRPr lang="it-IT" sz="2400" dirty="0" smtClean="0">
              <a:latin typeface="Arial" pitchFamily="34" charset="0"/>
              <a:cs typeface="Arial" pitchFamily="34" charset="0"/>
            </a:endParaRPr>
          </a:p>
          <a:p>
            <a:pPr marL="358775" indent="-358775">
              <a:buFont typeface="Wingdings" pitchFamily="2" charset="2"/>
              <a:buChar char="Ø"/>
            </a:pPr>
            <a:endParaRPr lang="it-IT"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Secondo, prepararsi al futuro: </a:t>
            </a:r>
          </a:p>
          <a:p>
            <a:pPr algn="r"/>
            <a:r>
              <a:rPr lang="it-IT" sz="2800" dirty="0" smtClean="0">
                <a:solidFill>
                  <a:srgbClr val="002060"/>
                </a:solidFill>
                <a:latin typeface="Arial" pitchFamily="34" charset="0"/>
                <a:cs typeface="Arial" pitchFamily="34" charset="0"/>
              </a:rPr>
              <a:t>scuola, formazione, inclusione giovani</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7</a:t>
            </a:fld>
            <a:endParaRPr lang="it-IT"/>
          </a:p>
        </p:txBody>
      </p:sp>
      <p:sp>
        <p:nvSpPr>
          <p:cNvPr id="7" name="CasellaDiTesto 6"/>
          <p:cNvSpPr txBox="1"/>
          <p:nvPr/>
        </p:nvSpPr>
        <p:spPr>
          <a:xfrm>
            <a:off x="323528" y="1628800"/>
            <a:ext cx="8496944" cy="3231654"/>
          </a:xfrm>
          <a:prstGeom prst="rect">
            <a:avLst/>
          </a:prstGeom>
          <a:noFill/>
        </p:spPr>
        <p:txBody>
          <a:bodyPr wrap="square" rtlCol="0">
            <a:spAutoFit/>
          </a:bodyPr>
          <a:lstStyle/>
          <a:p>
            <a:pPr indent="-358775"/>
            <a:r>
              <a:rPr lang="it-IT" sz="2000" dirty="0" smtClean="0">
                <a:latin typeface="Arial" pitchFamily="34" charset="0"/>
                <a:cs typeface="Arial" pitchFamily="34" charset="0"/>
              </a:rPr>
              <a:t>Qualità e competenze delle persone per innalzare la crescita economica;  percorsi formativi adeguati per aumentare il tasso di partecipazione al mercato del lavoro e invertire la tendenza all’emigrazione</a:t>
            </a:r>
          </a:p>
          <a:p>
            <a:pPr marL="358775" indent="-358775"/>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Maggiore autonomia di scuole (reclutamento personale, percorsi d’istruzione, utilizzo risorse) e università (utilizzo risorse, prestiti e borse di studio, selezione docenti)</a:t>
            </a:r>
          </a:p>
          <a:p>
            <a:pPr marL="358775" indent="-358775">
              <a:buFont typeface="Wingdings" pitchFamily="2" charset="2"/>
              <a:buChar char="Ø"/>
            </a:pPr>
            <a:endParaRPr lang="it-IT" sz="2000" dirty="0" smtClean="0">
              <a:latin typeface="Arial" pitchFamily="34" charset="0"/>
              <a:cs typeface="Arial" pitchFamily="34" charset="0"/>
            </a:endParaRPr>
          </a:p>
          <a:p>
            <a:pPr marL="358775" indent="-358775">
              <a:buFont typeface="Wingdings" pitchFamily="2" charset="2"/>
              <a:buChar char="Ø"/>
            </a:pPr>
            <a:r>
              <a:rPr lang="it-IT" sz="2000" dirty="0" smtClean="0">
                <a:latin typeface="Arial" pitchFamily="34" charset="0"/>
                <a:cs typeface="Arial" pitchFamily="34" charset="0"/>
              </a:rPr>
              <a:t>Investire maggiori risorse negli ITS e nell’alternanza scuola-lavoro</a:t>
            </a:r>
          </a:p>
          <a:p>
            <a:pPr marL="358775" indent="-358775">
              <a:buFont typeface="Wingdings" pitchFamily="2" charset="2"/>
              <a:buChar char="Ø"/>
            </a:pPr>
            <a:endParaRPr lang="it-IT"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Terzo, un Paese sostenibile: </a:t>
            </a:r>
          </a:p>
          <a:p>
            <a:pPr algn="r"/>
            <a:r>
              <a:rPr lang="it-IT" sz="2800" dirty="0" smtClean="0">
                <a:solidFill>
                  <a:srgbClr val="002060"/>
                </a:solidFill>
                <a:latin typeface="Arial" pitchFamily="34" charset="0"/>
                <a:cs typeface="Arial" pitchFamily="34" charset="0"/>
              </a:rPr>
              <a:t>investimenti assicurazione sul futuro</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8</a:t>
            </a:fld>
            <a:endParaRPr lang="it-IT"/>
          </a:p>
        </p:txBody>
      </p:sp>
      <p:sp>
        <p:nvSpPr>
          <p:cNvPr id="7" name="CasellaDiTesto 6"/>
          <p:cNvSpPr txBox="1"/>
          <p:nvPr/>
        </p:nvSpPr>
        <p:spPr>
          <a:xfrm>
            <a:off x="323528" y="1628800"/>
            <a:ext cx="8496944" cy="4555093"/>
          </a:xfrm>
          <a:prstGeom prst="rect">
            <a:avLst/>
          </a:prstGeom>
          <a:noFill/>
        </p:spPr>
        <p:txBody>
          <a:bodyPr wrap="square" rtlCol="0">
            <a:spAutoFit/>
          </a:bodyPr>
          <a:lstStyle/>
          <a:p>
            <a:pPr indent="-358775">
              <a:spcAft>
                <a:spcPts val="1200"/>
              </a:spcAft>
            </a:pPr>
            <a:r>
              <a:rPr lang="it-IT" sz="2000" dirty="0" smtClean="0">
                <a:latin typeface="Arial" pitchFamily="34" charset="0"/>
                <a:cs typeface="Arial" pitchFamily="34" charset="0"/>
              </a:rPr>
              <a:t>Grandi e micro infrastrutture (120 miliardi in 5 anni) per mobilità, logistica, comunicazione, energia, ambiente, territorio e cultura precondizione per la crescita e elemento di inclusione da inserire in un modello di vita sostenibile meno aggressivo nei confronti dell’ambiente</a:t>
            </a:r>
          </a:p>
          <a:p>
            <a:pPr marL="358775" indent="-358775">
              <a:spcAft>
                <a:spcPts val="1200"/>
              </a:spcAft>
              <a:buFont typeface="Wingdings" pitchFamily="2" charset="2"/>
              <a:buChar char="Ø"/>
            </a:pPr>
            <a:r>
              <a:rPr lang="it-IT" sz="2000" dirty="0" smtClean="0">
                <a:latin typeface="Arial" pitchFamily="34" charset="0"/>
                <a:cs typeface="Arial" pitchFamily="34" charset="0"/>
              </a:rPr>
              <a:t>Mobilità delle persone: apertura dei mercati (in particolare TPL)</a:t>
            </a:r>
          </a:p>
          <a:p>
            <a:pPr marL="358775" indent="-358775">
              <a:spcAft>
                <a:spcPts val="1200"/>
              </a:spcAft>
              <a:buFont typeface="Wingdings" pitchFamily="2" charset="2"/>
              <a:buChar char="Ø"/>
            </a:pPr>
            <a:r>
              <a:rPr lang="it-IT" sz="2000" dirty="0" smtClean="0">
                <a:latin typeface="Arial" pitchFamily="34" charset="0"/>
                <a:cs typeface="Arial" pitchFamily="34" charset="0"/>
              </a:rPr>
              <a:t>Mobilità delle merci: collegamento di un numero limitato di porti ai 4 corridoi ferroviari europei</a:t>
            </a:r>
          </a:p>
          <a:p>
            <a:pPr marL="358775" indent="-358775">
              <a:spcAft>
                <a:spcPts val="1200"/>
              </a:spcAft>
              <a:buFont typeface="Wingdings" pitchFamily="2" charset="2"/>
              <a:buChar char="Ø"/>
            </a:pPr>
            <a:r>
              <a:rPr lang="it-IT" sz="2000" dirty="0" smtClean="0">
                <a:latin typeface="Arial" pitchFamily="34" charset="0"/>
                <a:cs typeface="Arial" pitchFamily="34" charset="0"/>
              </a:rPr>
              <a:t>Aree industriali dismesse: risanamento e valorizzazione per avviare politiche di attrazione di nuove attività</a:t>
            </a:r>
          </a:p>
          <a:p>
            <a:pPr marL="358775" indent="-358775">
              <a:spcAft>
                <a:spcPts val="1200"/>
              </a:spcAft>
              <a:buFont typeface="Wingdings" pitchFamily="2" charset="2"/>
              <a:buChar char="Ø"/>
            </a:pPr>
            <a:r>
              <a:rPr lang="it-IT" sz="2000" dirty="0" smtClean="0">
                <a:latin typeface="Arial" pitchFamily="34" charset="0"/>
                <a:cs typeface="Arial" pitchFamily="34" charset="0"/>
              </a:rPr>
              <a:t>Economia circolare: completamento della transizione (ricadute sul turismo culturale)</a:t>
            </a:r>
          </a:p>
          <a:p>
            <a:pPr marL="358775" indent="-358775">
              <a:spcAft>
                <a:spcPts val="1200"/>
              </a:spcAft>
              <a:buFont typeface="Wingdings" pitchFamily="2" charset="2"/>
              <a:buChar char="Ø"/>
            </a:pPr>
            <a:r>
              <a:rPr lang="it-IT" sz="2000" dirty="0" smtClean="0">
                <a:latin typeface="Arial" pitchFamily="34" charset="0"/>
                <a:cs typeface="Arial" pitchFamily="34" charset="0"/>
              </a:rPr>
              <a:t>Banda ultra-larga e 5G: completamento infrastruttura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7219" y="169476"/>
            <a:ext cx="7987229" cy="954107"/>
          </a:xfrm>
          <a:prstGeom prst="rect">
            <a:avLst/>
          </a:prstGeom>
          <a:noFill/>
        </p:spPr>
        <p:txBody>
          <a:bodyPr wrap="square" rtlCol="0">
            <a:spAutoFit/>
          </a:bodyPr>
          <a:lstStyle/>
          <a:p>
            <a:pPr algn="r"/>
            <a:r>
              <a:rPr lang="it-IT" sz="2800" dirty="0" smtClean="0">
                <a:solidFill>
                  <a:srgbClr val="002060"/>
                </a:solidFill>
                <a:latin typeface="Arial" pitchFamily="34" charset="0"/>
                <a:cs typeface="Arial" pitchFamily="34" charset="0"/>
              </a:rPr>
              <a:t>Quarto, l’impresa che cambia</a:t>
            </a:r>
          </a:p>
          <a:p>
            <a:pPr algn="r"/>
            <a:r>
              <a:rPr lang="it-IT" sz="2800" dirty="0" smtClean="0">
                <a:solidFill>
                  <a:srgbClr val="002060"/>
                </a:solidFill>
                <a:latin typeface="Arial" pitchFamily="34" charset="0"/>
                <a:cs typeface="Arial" pitchFamily="34" charset="0"/>
              </a:rPr>
              <a:t>e si muove nel mondo</a:t>
            </a:r>
            <a:endParaRPr lang="it-IT" sz="28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fld id="{7130D7A0-98CD-4E2C-8C77-B84C45B0A601}" type="slidenum">
              <a:rPr lang="it-IT" smtClean="0"/>
              <a:pPr/>
              <a:t>9</a:t>
            </a:fld>
            <a:endParaRPr lang="it-IT"/>
          </a:p>
        </p:txBody>
      </p:sp>
      <p:sp>
        <p:nvSpPr>
          <p:cNvPr id="7" name="CasellaDiTesto 6"/>
          <p:cNvSpPr txBox="1"/>
          <p:nvPr/>
        </p:nvSpPr>
        <p:spPr>
          <a:xfrm>
            <a:off x="323528" y="1628800"/>
            <a:ext cx="8496944" cy="4093428"/>
          </a:xfrm>
          <a:prstGeom prst="rect">
            <a:avLst/>
          </a:prstGeom>
          <a:noFill/>
        </p:spPr>
        <p:txBody>
          <a:bodyPr wrap="square" rtlCol="0">
            <a:spAutoFit/>
          </a:bodyPr>
          <a:lstStyle/>
          <a:p>
            <a:pPr indent="-358775"/>
            <a:r>
              <a:rPr lang="it-IT" sz="2000" dirty="0" smtClean="0">
                <a:latin typeface="Arial" pitchFamily="34" charset="0"/>
                <a:cs typeface="Arial" pitchFamily="34" charset="0"/>
              </a:rPr>
              <a:t>Negli ultimi 15 anni il contesto globale è radicalmente cambiato </a:t>
            </a:r>
          </a:p>
          <a:p>
            <a:pPr indent="-358775"/>
            <a:r>
              <a:rPr lang="it-IT" sz="2000" dirty="0" smtClean="0">
                <a:latin typeface="Arial" pitchFamily="34" charset="0"/>
                <a:cs typeface="Arial" pitchFamily="34" charset="0"/>
              </a:rPr>
              <a:t>e le imprese non sono state ferme: </a:t>
            </a:r>
          </a:p>
          <a:p>
            <a:pPr indent="-358775"/>
            <a:r>
              <a:rPr lang="it-IT" sz="2000" dirty="0" smtClean="0">
                <a:latin typeface="Arial" pitchFamily="34" charset="0"/>
                <a:cs typeface="Arial" pitchFamily="34" charset="0"/>
              </a:rPr>
              <a:t>- export italiano 2015-2017, +7% (450 </a:t>
            </a:r>
            <a:r>
              <a:rPr lang="it-IT" sz="2000" dirty="0" err="1" smtClean="0">
                <a:latin typeface="Arial" pitchFamily="34" charset="0"/>
                <a:cs typeface="Arial" pitchFamily="34" charset="0"/>
              </a:rPr>
              <a:t>mld</a:t>
            </a:r>
            <a:r>
              <a:rPr lang="it-IT" sz="2000" dirty="0" smtClean="0">
                <a:latin typeface="Arial" pitchFamily="34" charset="0"/>
                <a:cs typeface="Arial" pitchFamily="34" charset="0"/>
              </a:rPr>
              <a:t>), più di Germania e Francia; </a:t>
            </a:r>
          </a:p>
          <a:p>
            <a:pPr indent="-358775"/>
            <a:r>
              <a:rPr lang="it-IT" sz="2000" dirty="0" smtClean="0">
                <a:latin typeface="Arial" pitchFamily="34" charset="0"/>
                <a:cs typeface="Arial" pitchFamily="34" charset="0"/>
              </a:rPr>
              <a:t>- cresciuti i valori medi unitari (più dei prezzi); </a:t>
            </a:r>
          </a:p>
          <a:p>
            <a:pPr indent="-358775"/>
            <a:r>
              <a:rPr lang="it-IT" sz="2000" dirty="0" smtClean="0">
                <a:latin typeface="Arial" pitchFamily="34" charset="0"/>
                <a:cs typeface="Arial" pitchFamily="34" charset="0"/>
              </a:rPr>
              <a:t>- evoluta la specializzazione</a:t>
            </a:r>
          </a:p>
          <a:p>
            <a:pPr indent="-358775"/>
            <a:endParaRPr lang="it-IT" sz="2000" dirty="0" smtClean="0">
              <a:latin typeface="Arial" pitchFamily="34" charset="0"/>
              <a:cs typeface="Arial" pitchFamily="34" charset="0"/>
            </a:endParaRPr>
          </a:p>
          <a:p>
            <a:pPr indent="-358775"/>
            <a:r>
              <a:rPr lang="it-IT" sz="2000" dirty="0" smtClean="0">
                <a:latin typeface="Arial" pitchFamily="34" charset="0"/>
                <a:cs typeface="Arial" pitchFamily="34" charset="0"/>
              </a:rPr>
              <a:t>Il cambiamento va accelerato e generalizzato (per portare le imprese globali dal 20% al 60% del totale) perché genera </a:t>
            </a:r>
            <a:r>
              <a:rPr lang="it-IT" sz="2000" dirty="0" err="1" smtClean="0">
                <a:latin typeface="Arial" pitchFamily="34" charset="0"/>
                <a:cs typeface="Arial" pitchFamily="34" charset="0"/>
              </a:rPr>
              <a:t>esternalitá</a:t>
            </a:r>
            <a:r>
              <a:rPr lang="it-IT" sz="2000" dirty="0" smtClean="0">
                <a:latin typeface="Arial" pitchFamily="34" charset="0"/>
                <a:cs typeface="Arial" pitchFamily="34" charset="0"/>
              </a:rPr>
              <a:t> positive</a:t>
            </a:r>
          </a:p>
          <a:p>
            <a:pPr indent="-358775"/>
            <a:endParaRPr lang="it-IT" sz="2000" dirty="0" smtClean="0">
              <a:latin typeface="Arial" pitchFamily="34" charset="0"/>
              <a:cs typeface="Arial" pitchFamily="34" charset="0"/>
            </a:endParaRPr>
          </a:p>
          <a:p>
            <a:pPr indent="-358775">
              <a:buFont typeface="Wingdings" pitchFamily="2" charset="2"/>
              <a:buChar char="Ø"/>
            </a:pPr>
            <a:r>
              <a:rPr lang="it-IT" sz="2000" dirty="0" smtClean="0">
                <a:latin typeface="Arial" pitchFamily="34" charset="0"/>
                <a:cs typeface="Arial" pitchFamily="34" charset="0"/>
              </a:rPr>
              <a:t>Continuità a Industria 4.0 per supportare il cambiamento dei modelli di business</a:t>
            </a:r>
          </a:p>
          <a:p>
            <a:pPr indent="-358775">
              <a:buFont typeface="Wingdings" pitchFamily="2" charset="2"/>
              <a:buChar char="Ø"/>
            </a:pPr>
            <a:endParaRPr lang="it-IT" sz="2000" dirty="0" smtClean="0">
              <a:latin typeface="Arial" pitchFamily="34" charset="0"/>
              <a:cs typeface="Arial" pitchFamily="34" charset="0"/>
            </a:endParaRPr>
          </a:p>
          <a:p>
            <a:pPr indent="-358775">
              <a:buFont typeface="Wingdings" pitchFamily="2" charset="2"/>
              <a:buChar char="Ø"/>
            </a:pPr>
            <a:r>
              <a:rPr lang="it-IT" sz="2000" dirty="0" smtClean="0">
                <a:latin typeface="Arial" pitchFamily="34" charset="0"/>
                <a:cs typeface="Arial" pitchFamily="34" charset="0"/>
              </a:rPr>
              <a:t>Promozione </a:t>
            </a:r>
            <a:r>
              <a:rPr lang="it-IT" sz="2000" i="1" dirty="0" err="1" smtClean="0">
                <a:latin typeface="Arial" pitchFamily="34" charset="0"/>
                <a:cs typeface="Arial" pitchFamily="34" charset="0"/>
              </a:rPr>
              <a:t>Made</a:t>
            </a:r>
            <a:r>
              <a:rPr lang="it-IT" sz="2000" i="1" dirty="0" smtClean="0">
                <a:latin typeface="Arial" pitchFamily="34" charset="0"/>
                <a:cs typeface="Arial" pitchFamily="34" charset="0"/>
              </a:rPr>
              <a:t> in Italy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1552</Words>
  <Application>Microsoft Office PowerPoint</Application>
  <PresentationFormat>Presentazione su schermo (4:3)</PresentationFormat>
  <Paragraphs>501</Paragraphs>
  <Slides>15</Slides>
  <Notes>15</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D.effe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Cris</dc:creator>
  <cp:lastModifiedBy>ggallo</cp:lastModifiedBy>
  <cp:revision>141</cp:revision>
  <dcterms:created xsi:type="dcterms:W3CDTF">2015-10-09T11:04:20Z</dcterms:created>
  <dcterms:modified xsi:type="dcterms:W3CDTF">2018-03-22T09:04:48Z</dcterms:modified>
</cp:coreProperties>
</file>